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66" r:id="rId3"/>
    <p:sldId id="276" r:id="rId4"/>
    <p:sldId id="264" r:id="rId5"/>
    <p:sldId id="277" r:id="rId6"/>
    <p:sldId id="287" r:id="rId7"/>
    <p:sldId id="278" r:id="rId8"/>
    <p:sldId id="282" r:id="rId9"/>
    <p:sldId id="279" r:id="rId10"/>
    <p:sldId id="280" r:id="rId11"/>
    <p:sldId id="281" r:id="rId12"/>
    <p:sldId id="285" r:id="rId13"/>
    <p:sldId id="288" r:id="rId14"/>
    <p:sldId id="286" r:id="rId15"/>
    <p:sldId id="267" r:id="rId16"/>
    <p:sldId id="268" r:id="rId17"/>
    <p:sldId id="269" r:id="rId18"/>
    <p:sldId id="270" r:id="rId19"/>
    <p:sldId id="271" r:id="rId20"/>
    <p:sldId id="273"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CC00FF"/>
    <a:srgbClr val="CCECFF"/>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78486D9-2C23-40C8-84D1-9E952713A4FF}" type="datetimeFigureOut">
              <a:rPr lang="en-US" smtClean="0"/>
              <a:pPr/>
              <a:t>9/21/2015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8486D9-2C23-40C8-84D1-9E952713A4FF}"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8486D9-2C23-40C8-84D1-9E952713A4FF}"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78486D9-2C23-40C8-84D1-9E952713A4FF}" type="datetimeFigureOut">
              <a:rPr lang="en-US" smtClean="0"/>
              <a:pPr/>
              <a:t>9/21/2015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78486D9-2C23-40C8-84D1-9E952713A4FF}" type="datetimeFigureOut">
              <a:rPr lang="en-US" smtClean="0"/>
              <a:pPr/>
              <a:t>9/21/2015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B0407D3-A395-4E94-82ED-E3EA274353BF}"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78486D9-2C23-40C8-84D1-9E952713A4FF}" type="datetimeFigureOut">
              <a:rPr lang="en-US" smtClean="0"/>
              <a:pPr/>
              <a:t>9/21/2015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78486D9-2C23-40C8-84D1-9E952713A4FF}" type="datetimeFigureOut">
              <a:rPr lang="en-US" smtClean="0"/>
              <a:pPr/>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B0407D3-A395-4E94-82ED-E3EA274353BF}"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78486D9-2C23-40C8-84D1-9E952713A4FF}" type="datetimeFigureOut">
              <a:rPr lang="en-US" smtClean="0"/>
              <a:pPr/>
              <a:t>9/21/2015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8486D9-2C23-40C8-84D1-9E952713A4FF}" type="datetimeFigureOut">
              <a:rPr lang="en-US" smtClean="0"/>
              <a:pPr/>
              <a:t>9/21/2015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78486D9-2C23-40C8-84D1-9E952713A4FF}" type="datetimeFigureOut">
              <a:rPr lang="en-US" smtClean="0"/>
              <a:pPr/>
              <a:t>9/21/2015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78486D9-2C23-40C8-84D1-9E952713A4FF}" type="datetimeFigureOut">
              <a:rPr lang="en-US" smtClean="0"/>
              <a:pPr/>
              <a:t>9/21/2015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B0407D3-A395-4E94-82ED-E3EA274353BF}"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78486D9-2C23-40C8-84D1-9E952713A4FF}" type="datetimeFigureOut">
              <a:rPr lang="en-US" smtClean="0"/>
              <a:pPr/>
              <a:t>9/21/2015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B0407D3-A395-4E94-82ED-E3EA274353BF}"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diting  Powerpoint class 5\Image\Cover_5.jpg"/>
          <p:cNvPicPr>
            <a:picLocks noChangeAspect="1" noChangeArrowheads="1"/>
          </p:cNvPicPr>
          <p:nvPr/>
        </p:nvPicPr>
        <p:blipFill>
          <a:blip r:embed="rId2" cstate="print">
            <a:lum bright="10000" contrast="40000"/>
          </a:blip>
          <a:srcRect t="6996" b="23044"/>
          <a:stretch>
            <a:fillRect/>
          </a:stretch>
        </p:blipFill>
        <p:spPr bwMode="auto">
          <a:xfrm>
            <a:off x="0" y="0"/>
            <a:ext cx="9144000" cy="6858000"/>
          </a:xfrm>
          <a:prstGeom prst="rect">
            <a:avLst/>
          </a:prstGeom>
          <a:ln>
            <a:noFill/>
          </a:ln>
          <a:effectLst/>
        </p:spPr>
      </p:pic>
      <p:sp>
        <p:nvSpPr>
          <p:cNvPr id="6" name="Rectangle 5"/>
          <p:cNvSpPr/>
          <p:nvPr/>
        </p:nvSpPr>
        <p:spPr>
          <a:xfrm>
            <a:off x="0" y="4648200"/>
            <a:ext cx="9144000" cy="2209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752601" y="19812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solidFill>
                  <a:srgbClr val="FFFF00"/>
                </a:solidFill>
                <a:uLnTx/>
                <a:uFillTx/>
                <a:latin typeface="Arial" pitchFamily="34" charset="0"/>
                <a:ea typeface="+mj-ea"/>
                <a:cs typeface="Arial" pitchFamily="34" charset="0"/>
              </a:rPr>
              <a:t>ON THE PATH OF SALVATION - 5</a:t>
            </a:r>
          </a:p>
        </p:txBody>
      </p:sp>
      <p:sp>
        <p:nvSpPr>
          <p:cNvPr id="8" name="Title 1"/>
          <p:cNvSpPr txBox="1">
            <a:spLocks/>
          </p:cNvSpPr>
          <p:nvPr/>
        </p:nvSpPr>
        <p:spPr>
          <a:xfrm>
            <a:off x="0" y="4800600"/>
            <a:ext cx="8534400" cy="18288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PEOPLE  WHO  AWAITED  THE  REDEEMER</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5</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The tent of meeting</a:t>
            </a:r>
          </a:p>
        </p:txBody>
      </p:sp>
      <p:sp>
        <p:nvSpPr>
          <p:cNvPr id="3" name="Content Placeholder 2"/>
          <p:cNvSpPr>
            <a:spLocks noGrp="1"/>
          </p:cNvSpPr>
          <p:nvPr>
            <p:ph idx="1"/>
          </p:nvPr>
        </p:nvSpPr>
        <p:spPr>
          <a:xfrm>
            <a:off x="152400" y="3657600"/>
            <a:ext cx="8763000" cy="3048000"/>
          </a:xfrm>
        </p:spPr>
        <p:txBody>
          <a:bodyPr>
            <a:normAutofit/>
          </a:bodyPr>
          <a:lstStyle/>
          <a:p>
            <a:pPr marL="0" indent="0" algn="just">
              <a:buNone/>
            </a:pPr>
            <a:r>
              <a:rPr lang="en-US" sz="2300" dirty="0">
                <a:solidFill>
                  <a:schemeClr val="tx1"/>
                </a:solidFill>
                <a:latin typeface="Arial" pitchFamily="34" charset="0"/>
                <a:cs typeface="Arial" pitchFamily="34" charset="0"/>
              </a:rPr>
              <a:t>	God continued His plan of salvation through the people of Israel. During the Journey in the wilderness Moses used to pitch his tent out side far off from the camp. Moses called it the </a:t>
            </a:r>
            <a:r>
              <a:rPr lang="en-US" sz="2300" dirty="0">
                <a:solidFill>
                  <a:srgbClr val="FF00FF"/>
                </a:solidFill>
                <a:latin typeface="Arial" pitchFamily="34" charset="0"/>
                <a:cs typeface="Arial" pitchFamily="34" charset="0"/>
              </a:rPr>
              <a:t>tent of meeting God</a:t>
            </a:r>
            <a:r>
              <a:rPr lang="en-US" sz="2300" dirty="0">
                <a:solidFill>
                  <a:schemeClr val="tx1"/>
                </a:solidFill>
                <a:latin typeface="Arial" pitchFamily="34" charset="0"/>
                <a:cs typeface="Arial" pitchFamily="34" charset="0"/>
              </a:rPr>
              <a:t> and Moses used to talk in this tent. We find a beautiful description of this in the book of Exodus (Ex.33:7-11).</a:t>
            </a:r>
          </a:p>
          <a:p>
            <a:pPr marL="0" indent="0" algn="just">
              <a:buNone/>
            </a:pPr>
            <a:r>
              <a:rPr lang="en-US" sz="2300" dirty="0">
                <a:solidFill>
                  <a:schemeClr val="tx1"/>
                </a:solidFill>
                <a:latin typeface="Arial" pitchFamily="34" charset="0"/>
                <a:cs typeface="Arial" pitchFamily="34" charset="0"/>
              </a:rPr>
              <a:t>	</a:t>
            </a:r>
            <a:r>
              <a:rPr lang="en-US" sz="2300" dirty="0">
                <a:solidFill>
                  <a:srgbClr val="00B0F0"/>
                </a:solidFill>
                <a:latin typeface="Arial" pitchFamily="34" charset="0"/>
                <a:cs typeface="Arial" pitchFamily="34" charset="0"/>
              </a:rPr>
              <a:t>When Moses entered the tent, the pillar of  cloud would descend on the tent and stay at the door. Then God would talk to Moses.</a:t>
            </a:r>
            <a:endParaRPr lang="en-US" sz="2300" dirty="0">
              <a:solidFill>
                <a:schemeClr val="tx1"/>
              </a:solidFill>
              <a:latin typeface="Arial" pitchFamily="34" charset="0"/>
              <a:cs typeface="Arial" pitchFamily="34" charset="0"/>
            </a:endParaRPr>
          </a:p>
        </p:txBody>
      </p:sp>
      <p:pic>
        <p:nvPicPr>
          <p:cNvPr id="1027" name="Picture 3" descr="C:\Users\user\Desktop\jw_31.png"/>
          <p:cNvPicPr>
            <a:picLocks noChangeAspect="1" noChangeArrowheads="1"/>
          </p:cNvPicPr>
          <p:nvPr/>
        </p:nvPicPr>
        <p:blipFill>
          <a:blip r:embed="rId2" cstate="print"/>
          <a:srcRect/>
          <a:stretch>
            <a:fillRect/>
          </a:stretch>
        </p:blipFill>
        <p:spPr bwMode="auto">
          <a:xfrm>
            <a:off x="2971800" y="1066800"/>
            <a:ext cx="3149599" cy="23622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The lord with the people</a:t>
            </a:r>
          </a:p>
        </p:txBody>
      </p:sp>
      <p:sp>
        <p:nvSpPr>
          <p:cNvPr id="3" name="Content Placeholder 2"/>
          <p:cNvSpPr>
            <a:spLocks noGrp="1"/>
          </p:cNvSpPr>
          <p:nvPr>
            <p:ph idx="1"/>
          </p:nvPr>
        </p:nvSpPr>
        <p:spPr>
          <a:xfrm>
            <a:off x="228600" y="3810000"/>
            <a:ext cx="8686800" cy="1447800"/>
          </a:xfrm>
        </p:spPr>
        <p:txBody>
          <a:bodyPr>
            <a:noAutofit/>
          </a:bodyPr>
          <a:lstStyle/>
          <a:p>
            <a:pPr marL="0" indent="0" algn="just">
              <a:buNone/>
            </a:pPr>
            <a:r>
              <a:rPr lang="en-US" sz="2500" dirty="0">
                <a:solidFill>
                  <a:schemeClr val="tx1"/>
                </a:solidFill>
                <a:latin typeface="Arial" pitchFamily="34" charset="0"/>
                <a:cs typeface="Arial" pitchFamily="34" charset="0"/>
              </a:rPr>
              <a:t>	</a:t>
            </a:r>
            <a:r>
              <a:rPr lang="en-US" sz="2500" dirty="0">
                <a:solidFill>
                  <a:srgbClr val="00B0F0"/>
                </a:solidFill>
                <a:latin typeface="Arial" pitchFamily="34" charset="0"/>
                <a:cs typeface="Arial" pitchFamily="34" charset="0"/>
              </a:rPr>
              <a:t>“New, if  I have found </a:t>
            </a:r>
            <a:r>
              <a:rPr lang="en-US" sz="2500" dirty="0" err="1">
                <a:solidFill>
                  <a:srgbClr val="00B0F0"/>
                </a:solidFill>
                <a:latin typeface="Arial" pitchFamily="34" charset="0"/>
                <a:cs typeface="Arial" pitchFamily="34" charset="0"/>
              </a:rPr>
              <a:t>favour</a:t>
            </a:r>
            <a:r>
              <a:rPr lang="en-US" sz="2500" dirty="0">
                <a:solidFill>
                  <a:srgbClr val="00B0F0"/>
                </a:solidFill>
                <a:latin typeface="Arial" pitchFamily="34" charset="0"/>
                <a:cs typeface="Arial" pitchFamily="34" charset="0"/>
              </a:rPr>
              <a:t> in your sight, show me your ways, so that I may know you and find favor in your sight”</a:t>
            </a:r>
            <a:r>
              <a:rPr lang="en-US" sz="2500" dirty="0">
                <a:solidFill>
                  <a:schemeClr val="tx1"/>
                </a:solidFill>
                <a:latin typeface="Arial" pitchFamily="34" charset="0"/>
                <a:cs typeface="Arial" pitchFamily="34" charset="0"/>
              </a:rPr>
              <a:t> (Ex.33:13).</a:t>
            </a:r>
          </a:p>
          <a:p>
            <a:pPr marL="0" lvl="0" indent="0" algn="just">
              <a:buNone/>
            </a:pPr>
            <a:r>
              <a:rPr lang="en-US" sz="2500" dirty="0">
                <a:solidFill>
                  <a:srgbClr val="00B0F0"/>
                </a:solidFill>
                <a:latin typeface="Arial" pitchFamily="34" charset="0"/>
                <a:cs typeface="Arial" pitchFamily="34" charset="0"/>
              </a:rPr>
              <a:t>	They considered this as the presence of the Lord. When the cloud lifted from above the tent they started on their journey. Wherever the cloud stopped they would stop and the tents of the camp.</a:t>
            </a:r>
            <a:endParaRPr lang="en-US" sz="2500" dirty="0">
              <a:solidFill>
                <a:schemeClr val="tx1"/>
              </a:solidFill>
              <a:latin typeface="Arial" pitchFamily="34" charset="0"/>
              <a:cs typeface="Arial" pitchFamily="34" charset="0"/>
            </a:endParaRPr>
          </a:p>
        </p:txBody>
      </p:sp>
      <p:pic>
        <p:nvPicPr>
          <p:cNvPr id="4" name="Picture 2" descr="C:\Users\user\Desktop\Moses_in_Tent_90-106.jpg"/>
          <p:cNvPicPr>
            <a:picLocks noChangeAspect="1" noChangeArrowheads="1"/>
          </p:cNvPicPr>
          <p:nvPr/>
        </p:nvPicPr>
        <p:blipFill>
          <a:blip r:embed="rId2" cstate="print"/>
          <a:srcRect t="18659" b="6236"/>
          <a:stretch>
            <a:fillRect/>
          </a:stretch>
        </p:blipFill>
        <p:spPr bwMode="auto">
          <a:xfrm>
            <a:off x="2895600" y="1066800"/>
            <a:ext cx="3279680" cy="27432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err="1">
                <a:solidFill>
                  <a:srgbClr val="FF0000"/>
                </a:solidFill>
                <a:latin typeface="Cooper Std Black" pitchFamily="18" charset="0"/>
                <a:cs typeface="Times New Roman" pitchFamily="18" charset="0"/>
              </a:rPr>
              <a:t>God’d</a:t>
            </a:r>
            <a:r>
              <a:rPr lang="en-US" sz="3500" b="1" dirty="0">
                <a:solidFill>
                  <a:srgbClr val="FF0000"/>
                </a:solidFill>
                <a:latin typeface="Cooper Std Black" pitchFamily="18" charset="0"/>
                <a:cs typeface="Times New Roman" pitchFamily="18" charset="0"/>
              </a:rPr>
              <a:t> guidance</a:t>
            </a:r>
          </a:p>
        </p:txBody>
      </p:sp>
      <p:sp>
        <p:nvSpPr>
          <p:cNvPr id="3" name="Content Placeholder 2"/>
          <p:cNvSpPr>
            <a:spLocks noGrp="1"/>
          </p:cNvSpPr>
          <p:nvPr>
            <p:ph idx="1"/>
          </p:nvPr>
        </p:nvSpPr>
        <p:spPr>
          <a:xfrm>
            <a:off x="228600" y="5105400"/>
            <a:ext cx="8686800" cy="1447800"/>
          </a:xfrm>
        </p:spPr>
        <p:txBody>
          <a:bodyPr>
            <a:noAutofit/>
          </a:bodyPr>
          <a:lstStyle/>
          <a:p>
            <a:pPr marL="0" indent="0" algn="just">
              <a:buNone/>
            </a:pPr>
            <a:r>
              <a:rPr lang="en-US" sz="2500" dirty="0">
                <a:solidFill>
                  <a:srgbClr val="00B0F0"/>
                </a:solidFill>
                <a:latin typeface="Arial" pitchFamily="34" charset="0"/>
                <a:cs typeface="Arial" pitchFamily="34" charset="0"/>
              </a:rPr>
              <a:t>	Such as the Patriarchs, Abraham, Isaac and Jacob. Moses the leader of the people of Israel was also guided by God all along his way. As a people it was Israel that had the privilege of being directly guided by God. </a:t>
            </a:r>
          </a:p>
        </p:txBody>
      </p:sp>
      <p:pic>
        <p:nvPicPr>
          <p:cNvPr id="4" name="Picture 4" descr="C:\Users\user\Downloads\009-009-abraham-taking-isaac-to-be-sacrificed-fullb.jpg"/>
          <p:cNvPicPr>
            <a:picLocks noChangeAspect="1" noChangeArrowheads="1"/>
          </p:cNvPicPr>
          <p:nvPr/>
        </p:nvPicPr>
        <p:blipFill>
          <a:blip r:embed="rId2" cstate="print"/>
          <a:srcRect l="21709" t="7344" r="35286" b="52112"/>
          <a:stretch>
            <a:fillRect/>
          </a:stretch>
        </p:blipFill>
        <p:spPr bwMode="auto">
          <a:xfrm>
            <a:off x="914400" y="1066800"/>
            <a:ext cx="1819470" cy="2286000"/>
          </a:xfrm>
          <a:prstGeom prst="roundRect">
            <a:avLst>
              <a:gd name="adj" fmla="val 8594"/>
            </a:avLst>
          </a:prstGeom>
          <a:solidFill>
            <a:srgbClr val="FFFFFF">
              <a:shade val="85000"/>
            </a:srgbClr>
          </a:solidFill>
          <a:ln w="28575">
            <a:solidFill>
              <a:srgbClr val="FF00FF"/>
            </a:solidFill>
          </a:ln>
          <a:effectLst>
            <a:reflection blurRad="12700" stA="38000" endPos="28000" dist="5000" dir="5400000" sy="-100000" algn="bl" rotWithShape="0"/>
          </a:effectLst>
        </p:spPr>
      </p:pic>
      <p:pic>
        <p:nvPicPr>
          <p:cNvPr id="5" name="Picture 4" descr="C:\Users\user\Downloads\009-009-abraham-taking-isaac-to-be-sacrificed-fullb.jpg"/>
          <p:cNvPicPr>
            <a:picLocks noChangeAspect="1" noChangeArrowheads="1"/>
          </p:cNvPicPr>
          <p:nvPr/>
        </p:nvPicPr>
        <p:blipFill>
          <a:blip r:embed="rId3" cstate="print"/>
          <a:srcRect l="53881" t="7344" r="3224" b="52112"/>
          <a:stretch>
            <a:fillRect/>
          </a:stretch>
        </p:blipFill>
        <p:spPr bwMode="auto">
          <a:xfrm>
            <a:off x="3657600" y="1066800"/>
            <a:ext cx="1828800" cy="2303583"/>
          </a:xfrm>
          <a:prstGeom prst="roundRect">
            <a:avLst>
              <a:gd name="adj" fmla="val 8594"/>
            </a:avLst>
          </a:prstGeom>
          <a:solidFill>
            <a:srgbClr val="FFFFFF">
              <a:shade val="85000"/>
            </a:srgbClr>
          </a:solidFill>
          <a:ln w="28575">
            <a:solidFill>
              <a:srgbClr val="FF00FF"/>
            </a:solidFill>
          </a:ln>
          <a:effectLst>
            <a:reflection blurRad="12700" stA="38000" endPos="28000" dist="5000" dir="5400000" sy="-100000" algn="bl" rotWithShape="0"/>
          </a:effectLst>
        </p:spPr>
      </p:pic>
      <p:pic>
        <p:nvPicPr>
          <p:cNvPr id="6" name="Picture 5" descr="C:\Users\user\Downloads\ABAAAfJbkAC-2.jpg"/>
          <p:cNvPicPr>
            <a:picLocks noChangeAspect="1" noChangeArrowheads="1"/>
          </p:cNvPicPr>
          <p:nvPr/>
        </p:nvPicPr>
        <p:blipFill>
          <a:blip r:embed="rId4" cstate="print"/>
          <a:srcRect b="3226"/>
          <a:stretch>
            <a:fillRect/>
          </a:stretch>
        </p:blipFill>
        <p:spPr bwMode="auto">
          <a:xfrm>
            <a:off x="6248400" y="1066800"/>
            <a:ext cx="1961076" cy="2286001"/>
          </a:xfrm>
          <a:prstGeom prst="roundRect">
            <a:avLst>
              <a:gd name="adj" fmla="val 8594"/>
            </a:avLst>
          </a:prstGeom>
          <a:solidFill>
            <a:srgbClr val="FFFFFF">
              <a:shade val="85000"/>
            </a:srgbClr>
          </a:solidFill>
          <a:ln w="28575">
            <a:solidFill>
              <a:srgbClr val="FF00FF"/>
            </a:solidFill>
          </a:ln>
          <a:effectLst>
            <a:reflection blurRad="12700" stA="38000" endPos="28000" dist="5000" dir="5400000" sy="-100000" algn="bl" rotWithShape="0"/>
          </a:effectLst>
        </p:spPr>
      </p:pic>
      <p:pic>
        <p:nvPicPr>
          <p:cNvPr id="7" name="Picture 6" descr="C:\Users\user\Downloads\moses-and-the-burning-bush-0001107-full.jpg"/>
          <p:cNvPicPr>
            <a:picLocks noChangeAspect="1" noChangeArrowheads="1"/>
          </p:cNvPicPr>
          <p:nvPr/>
        </p:nvPicPr>
        <p:blipFill>
          <a:blip r:embed="rId5" cstate="print"/>
          <a:srcRect t="14286" b="28571"/>
          <a:stretch>
            <a:fillRect/>
          </a:stretch>
        </p:blipFill>
        <p:spPr bwMode="auto">
          <a:xfrm>
            <a:off x="2819400" y="3505200"/>
            <a:ext cx="3505200" cy="1478193"/>
          </a:xfrm>
          <a:prstGeom prst="roundRect">
            <a:avLst>
              <a:gd name="adj" fmla="val 8594"/>
            </a:avLst>
          </a:prstGeom>
          <a:solidFill>
            <a:srgbClr val="FFFFFF">
              <a:shade val="85000"/>
            </a:srgbClr>
          </a:solidFill>
          <a:ln w="28575">
            <a:solidFill>
              <a:srgbClr val="FF00FF"/>
            </a:solidFill>
          </a:ln>
          <a:effectLst>
            <a:reflection blurRad="12700" stA="38000" endPos="28000" dist="5000" dir="5400000" sy="-100000" algn="bl" rotWithShape="0"/>
          </a:effec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152400" y="228600"/>
            <a:ext cx="8839200" cy="838200"/>
          </a:xfrm>
          <a:prstGeom prst="round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00B0F0"/>
                </a:solidFill>
                <a:latin typeface="Arial" pitchFamily="34" charset="0"/>
                <a:cs typeface="Arial" pitchFamily="34" charset="0"/>
              </a:rPr>
              <a:t>MOSES GENEALOGICAL CHART</a:t>
            </a:r>
            <a:endParaRPr lang="en-US" sz="3500" b="1" dirty="0">
              <a:solidFill>
                <a:srgbClr val="00B0F0"/>
              </a:solidFill>
              <a:latin typeface="Arial" pitchFamily="34" charset="0"/>
              <a:cs typeface="Arial" pitchFamily="34" charset="0"/>
            </a:endParaRPr>
          </a:p>
        </p:txBody>
      </p:sp>
      <p:grpSp>
        <p:nvGrpSpPr>
          <p:cNvPr id="69" name="Group 68"/>
          <p:cNvGrpSpPr/>
          <p:nvPr/>
        </p:nvGrpSpPr>
        <p:grpSpPr>
          <a:xfrm>
            <a:off x="152400" y="1524000"/>
            <a:ext cx="8839200" cy="5105400"/>
            <a:chOff x="152400" y="1219200"/>
            <a:chExt cx="8839200" cy="5105400"/>
          </a:xfrm>
        </p:grpSpPr>
        <p:sp>
          <p:nvSpPr>
            <p:cNvPr id="11" name="Rounded Rectangle 10"/>
            <p:cNvSpPr/>
            <p:nvPr/>
          </p:nvSpPr>
          <p:spPr>
            <a:xfrm>
              <a:off x="2895600" y="1219200"/>
              <a:ext cx="2286000" cy="457200"/>
            </a:xfrm>
            <a:prstGeom prst="round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latin typeface="Arial" pitchFamily="34" charset="0"/>
                  <a:cs typeface="Arial" pitchFamily="34" charset="0"/>
                </a:rPr>
                <a:t>ABRAHAM</a:t>
              </a:r>
              <a:endParaRPr lang="en-US" sz="3000" b="1" dirty="0">
                <a:solidFill>
                  <a:srgbClr val="FF0000"/>
                </a:solidFill>
                <a:latin typeface="Arial" pitchFamily="34" charset="0"/>
                <a:cs typeface="Arial" pitchFamily="34" charset="0"/>
              </a:endParaRPr>
            </a:p>
          </p:txBody>
        </p:sp>
        <p:sp>
          <p:nvSpPr>
            <p:cNvPr id="12" name="Rounded Rectangle 11"/>
            <p:cNvSpPr/>
            <p:nvPr/>
          </p:nvSpPr>
          <p:spPr>
            <a:xfrm>
              <a:off x="1371600" y="1981200"/>
              <a:ext cx="2286000" cy="457200"/>
            </a:xfrm>
            <a:prstGeom prst="round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itchFamily="34" charset="0"/>
                  <a:cs typeface="Arial" pitchFamily="34" charset="0"/>
                </a:rPr>
                <a:t>ISHMAEL</a:t>
              </a:r>
              <a:endParaRPr lang="en-US" sz="2000" b="1" dirty="0">
                <a:solidFill>
                  <a:schemeClr val="tx1"/>
                </a:solidFill>
                <a:latin typeface="Arial" pitchFamily="34" charset="0"/>
                <a:cs typeface="Arial" pitchFamily="34" charset="0"/>
              </a:endParaRPr>
            </a:p>
          </p:txBody>
        </p:sp>
        <p:sp>
          <p:nvSpPr>
            <p:cNvPr id="13" name="Rounded Rectangle 12"/>
            <p:cNvSpPr/>
            <p:nvPr/>
          </p:nvSpPr>
          <p:spPr>
            <a:xfrm>
              <a:off x="4038600" y="1981200"/>
              <a:ext cx="2286000" cy="457200"/>
            </a:xfrm>
            <a:prstGeom prst="round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latin typeface="Arial" pitchFamily="34" charset="0"/>
                  <a:cs typeface="Arial" pitchFamily="34" charset="0"/>
                </a:rPr>
                <a:t>ISAAC</a:t>
              </a:r>
              <a:endParaRPr lang="en-US" sz="3000" b="1" dirty="0">
                <a:solidFill>
                  <a:srgbClr val="FF0000"/>
                </a:solidFill>
                <a:latin typeface="Arial" pitchFamily="34" charset="0"/>
                <a:cs typeface="Arial" pitchFamily="34" charset="0"/>
              </a:endParaRPr>
            </a:p>
          </p:txBody>
        </p:sp>
        <p:sp>
          <p:nvSpPr>
            <p:cNvPr id="14" name="Rounded Rectangle 13"/>
            <p:cNvSpPr/>
            <p:nvPr/>
          </p:nvSpPr>
          <p:spPr>
            <a:xfrm>
              <a:off x="2819400" y="2667000"/>
              <a:ext cx="2286000" cy="457200"/>
            </a:xfrm>
            <a:prstGeom prst="round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itchFamily="34" charset="0"/>
                  <a:cs typeface="Arial" pitchFamily="34" charset="0"/>
                </a:rPr>
                <a:t>ESAU</a:t>
              </a:r>
              <a:endParaRPr lang="en-US" sz="2000" b="1" dirty="0">
                <a:solidFill>
                  <a:schemeClr val="tx1"/>
                </a:solidFill>
                <a:latin typeface="Arial" pitchFamily="34" charset="0"/>
                <a:cs typeface="Arial" pitchFamily="34" charset="0"/>
              </a:endParaRPr>
            </a:p>
          </p:txBody>
        </p:sp>
        <p:sp>
          <p:nvSpPr>
            <p:cNvPr id="15" name="Rounded Rectangle 14"/>
            <p:cNvSpPr/>
            <p:nvPr/>
          </p:nvSpPr>
          <p:spPr>
            <a:xfrm>
              <a:off x="5562600" y="2667000"/>
              <a:ext cx="2286000" cy="457200"/>
            </a:xfrm>
            <a:prstGeom prst="round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latin typeface="Arial" pitchFamily="34" charset="0"/>
                  <a:cs typeface="Arial" pitchFamily="34" charset="0"/>
                </a:rPr>
                <a:t>JACOB</a:t>
              </a:r>
              <a:endParaRPr lang="en-US" sz="3000" b="1" dirty="0">
                <a:solidFill>
                  <a:srgbClr val="FF0000"/>
                </a:solidFill>
                <a:latin typeface="Arial" pitchFamily="34" charset="0"/>
                <a:cs typeface="Arial" pitchFamily="34" charset="0"/>
              </a:endParaRPr>
            </a:p>
          </p:txBody>
        </p:sp>
        <p:sp>
          <p:nvSpPr>
            <p:cNvPr id="16" name="Rounded Rectangle 15"/>
            <p:cNvSpPr/>
            <p:nvPr/>
          </p:nvSpPr>
          <p:spPr>
            <a:xfrm>
              <a:off x="5029200" y="3276600"/>
              <a:ext cx="2286000" cy="457200"/>
            </a:xfrm>
            <a:prstGeom prst="round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itchFamily="34" charset="0"/>
                  <a:cs typeface="Arial" pitchFamily="34" charset="0"/>
                </a:rPr>
                <a:t>LEVI</a:t>
              </a:r>
              <a:endParaRPr lang="en-US" sz="2000" b="1" dirty="0">
                <a:solidFill>
                  <a:schemeClr val="tx1"/>
                </a:solidFill>
                <a:latin typeface="Arial" pitchFamily="34" charset="0"/>
                <a:cs typeface="Arial" pitchFamily="34" charset="0"/>
              </a:endParaRPr>
            </a:p>
          </p:txBody>
        </p:sp>
        <p:sp>
          <p:nvSpPr>
            <p:cNvPr id="17" name="Rounded Rectangle 16"/>
            <p:cNvSpPr/>
            <p:nvPr/>
          </p:nvSpPr>
          <p:spPr>
            <a:xfrm>
              <a:off x="1981200" y="4038600"/>
              <a:ext cx="2286000" cy="457200"/>
            </a:xfrm>
            <a:prstGeom prst="round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itchFamily="34" charset="0"/>
                  <a:cs typeface="Arial" pitchFamily="34" charset="0"/>
                </a:rPr>
                <a:t>GERSHON</a:t>
              </a:r>
              <a:endParaRPr lang="en-US" sz="2000" b="1" dirty="0">
                <a:solidFill>
                  <a:schemeClr val="tx1"/>
                </a:solidFill>
                <a:latin typeface="Arial" pitchFamily="34" charset="0"/>
                <a:cs typeface="Arial" pitchFamily="34" charset="0"/>
              </a:endParaRPr>
            </a:p>
          </p:txBody>
        </p:sp>
        <p:sp>
          <p:nvSpPr>
            <p:cNvPr id="18" name="Rounded Rectangle 17"/>
            <p:cNvSpPr/>
            <p:nvPr/>
          </p:nvSpPr>
          <p:spPr>
            <a:xfrm>
              <a:off x="4343400" y="4038600"/>
              <a:ext cx="2286000" cy="457200"/>
            </a:xfrm>
            <a:prstGeom prst="round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itchFamily="34" charset="0"/>
                  <a:cs typeface="Arial" pitchFamily="34" charset="0"/>
                </a:rPr>
                <a:t>KOHATH</a:t>
              </a:r>
              <a:endParaRPr lang="en-US" sz="2000" b="1" dirty="0">
                <a:solidFill>
                  <a:schemeClr val="tx1"/>
                </a:solidFill>
                <a:latin typeface="Arial" pitchFamily="34" charset="0"/>
                <a:cs typeface="Arial" pitchFamily="34" charset="0"/>
              </a:endParaRPr>
            </a:p>
          </p:txBody>
        </p:sp>
        <p:sp>
          <p:nvSpPr>
            <p:cNvPr id="19" name="Rounded Rectangle 18"/>
            <p:cNvSpPr/>
            <p:nvPr/>
          </p:nvSpPr>
          <p:spPr>
            <a:xfrm>
              <a:off x="6705600" y="4038600"/>
              <a:ext cx="2286000" cy="457200"/>
            </a:xfrm>
            <a:prstGeom prst="round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itchFamily="34" charset="0"/>
                  <a:cs typeface="Arial" pitchFamily="34" charset="0"/>
                </a:rPr>
                <a:t>MERARI</a:t>
              </a:r>
              <a:endParaRPr lang="en-US" sz="2000" b="1" dirty="0">
                <a:solidFill>
                  <a:schemeClr val="tx1"/>
                </a:solidFill>
                <a:latin typeface="Arial" pitchFamily="34" charset="0"/>
                <a:cs typeface="Arial" pitchFamily="34" charset="0"/>
              </a:endParaRPr>
            </a:p>
          </p:txBody>
        </p:sp>
        <p:sp>
          <p:nvSpPr>
            <p:cNvPr id="20" name="Rounded Rectangle 19"/>
            <p:cNvSpPr/>
            <p:nvPr/>
          </p:nvSpPr>
          <p:spPr>
            <a:xfrm>
              <a:off x="152400" y="4876800"/>
              <a:ext cx="2286000" cy="457200"/>
            </a:xfrm>
            <a:prstGeom prst="round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itchFamily="34" charset="0"/>
                  <a:cs typeface="Arial" pitchFamily="34" charset="0"/>
                </a:rPr>
                <a:t>AMRAM</a:t>
              </a:r>
              <a:endParaRPr lang="en-US" sz="2000" b="1" dirty="0">
                <a:solidFill>
                  <a:schemeClr val="tx1"/>
                </a:solidFill>
                <a:latin typeface="Arial" pitchFamily="34" charset="0"/>
                <a:cs typeface="Arial" pitchFamily="34" charset="0"/>
              </a:endParaRPr>
            </a:p>
          </p:txBody>
        </p:sp>
        <p:sp>
          <p:nvSpPr>
            <p:cNvPr id="21" name="Rounded Rectangle 20"/>
            <p:cNvSpPr/>
            <p:nvPr/>
          </p:nvSpPr>
          <p:spPr>
            <a:xfrm>
              <a:off x="2514600" y="4876800"/>
              <a:ext cx="2286000" cy="457200"/>
            </a:xfrm>
            <a:prstGeom prst="round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itchFamily="34" charset="0"/>
                  <a:cs typeface="Arial" pitchFamily="34" charset="0"/>
                </a:rPr>
                <a:t>IZHAR</a:t>
              </a:r>
              <a:endParaRPr lang="en-US" sz="2000" b="1" dirty="0">
                <a:solidFill>
                  <a:schemeClr val="tx1"/>
                </a:solidFill>
                <a:latin typeface="Arial" pitchFamily="34" charset="0"/>
                <a:cs typeface="Arial" pitchFamily="34" charset="0"/>
              </a:endParaRPr>
            </a:p>
          </p:txBody>
        </p:sp>
        <p:sp>
          <p:nvSpPr>
            <p:cNvPr id="22" name="Rounded Rectangle 21"/>
            <p:cNvSpPr/>
            <p:nvPr/>
          </p:nvSpPr>
          <p:spPr>
            <a:xfrm>
              <a:off x="4953000" y="4876800"/>
              <a:ext cx="2057400" cy="457200"/>
            </a:xfrm>
            <a:prstGeom prst="round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itchFamily="34" charset="0"/>
                  <a:cs typeface="Arial" pitchFamily="34" charset="0"/>
                </a:rPr>
                <a:t>HEBRON</a:t>
              </a:r>
              <a:endParaRPr lang="en-US" sz="2000" b="1" dirty="0">
                <a:solidFill>
                  <a:schemeClr val="tx1"/>
                </a:solidFill>
                <a:latin typeface="Arial" pitchFamily="34" charset="0"/>
                <a:cs typeface="Arial" pitchFamily="34" charset="0"/>
              </a:endParaRPr>
            </a:p>
          </p:txBody>
        </p:sp>
        <p:sp>
          <p:nvSpPr>
            <p:cNvPr id="23" name="Rounded Rectangle 22"/>
            <p:cNvSpPr/>
            <p:nvPr/>
          </p:nvSpPr>
          <p:spPr>
            <a:xfrm>
              <a:off x="7162800" y="4876800"/>
              <a:ext cx="1828800" cy="457200"/>
            </a:xfrm>
            <a:prstGeom prst="round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itchFamily="34" charset="0"/>
                  <a:cs typeface="Arial" pitchFamily="34" charset="0"/>
                </a:rPr>
                <a:t>UZZIEL</a:t>
              </a:r>
              <a:endParaRPr lang="en-US" sz="2000" b="1" dirty="0">
                <a:solidFill>
                  <a:schemeClr val="tx1"/>
                </a:solidFill>
                <a:latin typeface="Arial" pitchFamily="34" charset="0"/>
                <a:cs typeface="Arial" pitchFamily="34" charset="0"/>
              </a:endParaRPr>
            </a:p>
          </p:txBody>
        </p:sp>
        <p:sp>
          <p:nvSpPr>
            <p:cNvPr id="24" name="Rounded Rectangle 23"/>
            <p:cNvSpPr/>
            <p:nvPr/>
          </p:nvSpPr>
          <p:spPr>
            <a:xfrm>
              <a:off x="5715000" y="5867400"/>
              <a:ext cx="1828800" cy="457200"/>
            </a:xfrm>
            <a:prstGeom prst="round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itchFamily="34" charset="0"/>
                  <a:cs typeface="Arial" pitchFamily="34" charset="0"/>
                </a:rPr>
                <a:t>MIRIAM</a:t>
              </a:r>
              <a:endParaRPr lang="en-US" sz="2000" b="1" dirty="0">
                <a:solidFill>
                  <a:schemeClr val="tx1"/>
                </a:solidFill>
                <a:latin typeface="Arial" pitchFamily="34" charset="0"/>
                <a:cs typeface="Arial" pitchFamily="34" charset="0"/>
              </a:endParaRPr>
            </a:p>
          </p:txBody>
        </p:sp>
        <p:sp>
          <p:nvSpPr>
            <p:cNvPr id="25" name="Rounded Rectangle 24"/>
            <p:cNvSpPr/>
            <p:nvPr/>
          </p:nvSpPr>
          <p:spPr>
            <a:xfrm>
              <a:off x="3657600" y="5867400"/>
              <a:ext cx="1828800" cy="457200"/>
            </a:xfrm>
            <a:prstGeom prst="round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0000"/>
                  </a:solidFill>
                  <a:latin typeface="Arial" pitchFamily="34" charset="0"/>
                  <a:cs typeface="Arial" pitchFamily="34" charset="0"/>
                </a:rPr>
                <a:t>MOSES</a:t>
              </a:r>
              <a:endParaRPr lang="en-US" sz="3000" b="1" dirty="0">
                <a:solidFill>
                  <a:srgbClr val="FF0000"/>
                </a:solidFill>
                <a:latin typeface="Arial" pitchFamily="34" charset="0"/>
                <a:cs typeface="Arial" pitchFamily="34" charset="0"/>
              </a:endParaRPr>
            </a:p>
          </p:txBody>
        </p:sp>
        <p:sp>
          <p:nvSpPr>
            <p:cNvPr id="26" name="Rounded Rectangle 25"/>
            <p:cNvSpPr/>
            <p:nvPr/>
          </p:nvSpPr>
          <p:spPr>
            <a:xfrm>
              <a:off x="1600200" y="5867400"/>
              <a:ext cx="1828800" cy="457200"/>
            </a:xfrm>
            <a:prstGeom prst="round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itchFamily="34" charset="0"/>
                  <a:cs typeface="Arial" pitchFamily="34" charset="0"/>
                </a:rPr>
                <a:t>AAROW</a:t>
              </a:r>
              <a:endParaRPr lang="en-US" sz="2000" b="1" dirty="0">
                <a:solidFill>
                  <a:schemeClr val="tx1"/>
                </a:solidFill>
                <a:latin typeface="Arial" pitchFamily="34" charset="0"/>
                <a:cs typeface="Arial" pitchFamily="34" charset="0"/>
              </a:endParaRPr>
            </a:p>
          </p:txBody>
        </p:sp>
        <p:grpSp>
          <p:nvGrpSpPr>
            <p:cNvPr id="68" name="Group 67"/>
            <p:cNvGrpSpPr/>
            <p:nvPr/>
          </p:nvGrpSpPr>
          <p:grpSpPr>
            <a:xfrm>
              <a:off x="1295400" y="1676400"/>
              <a:ext cx="6705600" cy="4191000"/>
              <a:chOff x="1295400" y="1676400"/>
              <a:chExt cx="6705600" cy="4191000"/>
            </a:xfrm>
          </p:grpSpPr>
          <p:cxnSp>
            <p:nvCxnSpPr>
              <p:cNvPr id="49" name="Straight Connector 48"/>
              <p:cNvCxnSpPr>
                <a:stCxn id="18" idx="2"/>
                <a:endCxn id="21" idx="0"/>
              </p:cNvCxnSpPr>
              <p:nvPr/>
            </p:nvCxnSpPr>
            <p:spPr>
              <a:xfrm rot="5400000">
                <a:off x="4381500" y="3771900"/>
                <a:ext cx="381000" cy="182880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8" idx="2"/>
                <a:endCxn id="20" idx="0"/>
              </p:cNvCxnSpPr>
              <p:nvPr/>
            </p:nvCxnSpPr>
            <p:spPr>
              <a:xfrm rot="5400000">
                <a:off x="3200400" y="2590800"/>
                <a:ext cx="381000" cy="419100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1" idx="2"/>
                <a:endCxn id="26" idx="0"/>
              </p:cNvCxnSpPr>
              <p:nvPr/>
            </p:nvCxnSpPr>
            <p:spPr>
              <a:xfrm rot="5400000">
                <a:off x="2819400" y="5029200"/>
                <a:ext cx="533400" cy="114300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21" idx="2"/>
                <a:endCxn id="25" idx="0"/>
              </p:cNvCxnSpPr>
              <p:nvPr/>
            </p:nvCxnSpPr>
            <p:spPr>
              <a:xfrm rot="16200000" flipH="1">
                <a:off x="3848100" y="5143500"/>
                <a:ext cx="533400" cy="91440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21" idx="2"/>
                <a:endCxn id="24" idx="0"/>
              </p:cNvCxnSpPr>
              <p:nvPr/>
            </p:nvCxnSpPr>
            <p:spPr>
              <a:xfrm rot="16200000" flipH="1">
                <a:off x="4876800" y="4114800"/>
                <a:ext cx="533400" cy="297180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3048000" y="1066800"/>
                <a:ext cx="304800" cy="152400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4381500" y="1257300"/>
                <a:ext cx="304800" cy="114300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381500" y="1943100"/>
                <a:ext cx="228600" cy="121920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5753100" y="1790700"/>
                <a:ext cx="228600" cy="152400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6248400" y="2895600"/>
                <a:ext cx="152400" cy="60960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419600" y="2362200"/>
                <a:ext cx="304800" cy="304800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600700" y="3543300"/>
                <a:ext cx="304800" cy="68580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6781800" y="3048000"/>
                <a:ext cx="304800" cy="167640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467350" y="4438650"/>
                <a:ext cx="381000" cy="49530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H="1">
                <a:off x="6515100" y="3390900"/>
                <a:ext cx="381000" cy="259080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grpSp>
      </p:grpSp>
      <p:pic>
        <p:nvPicPr>
          <p:cNvPr id="2052" name="Picture 4" descr="C:\Users\user\Downloads\009-009-abraham-taking-isaac-to-be-sacrificed-fullb.jpg"/>
          <p:cNvPicPr>
            <a:picLocks noChangeAspect="1" noChangeArrowheads="1"/>
          </p:cNvPicPr>
          <p:nvPr/>
        </p:nvPicPr>
        <p:blipFill>
          <a:blip r:embed="rId2" cstate="print"/>
          <a:srcRect l="21709" t="7344" r="35286" b="52112"/>
          <a:stretch>
            <a:fillRect/>
          </a:stretch>
        </p:blipFill>
        <p:spPr bwMode="auto">
          <a:xfrm>
            <a:off x="2132045" y="1021862"/>
            <a:ext cx="763555" cy="959338"/>
          </a:xfrm>
          <a:prstGeom prst="roundRect">
            <a:avLst>
              <a:gd name="adj" fmla="val 8594"/>
            </a:avLst>
          </a:prstGeom>
          <a:solidFill>
            <a:srgbClr val="FFFFFF">
              <a:shade val="85000"/>
            </a:srgbClr>
          </a:solidFill>
          <a:ln w="28575">
            <a:solidFill>
              <a:srgbClr val="FF00FF"/>
            </a:solidFill>
          </a:ln>
          <a:effectLst>
            <a:reflection blurRad="12700" stA="38000" endPos="28000" dist="5000" dir="5400000" sy="-100000" algn="bl" rotWithShape="0"/>
          </a:effectLst>
        </p:spPr>
      </p:pic>
      <p:pic>
        <p:nvPicPr>
          <p:cNvPr id="72" name="Picture 4" descr="C:\Users\user\Downloads\009-009-abraham-taking-isaac-to-be-sacrificed-fullb.jpg"/>
          <p:cNvPicPr>
            <a:picLocks noChangeAspect="1" noChangeArrowheads="1"/>
          </p:cNvPicPr>
          <p:nvPr/>
        </p:nvPicPr>
        <p:blipFill>
          <a:blip r:embed="rId3" cstate="print"/>
          <a:srcRect l="53881" t="7344" r="3224" b="52112"/>
          <a:stretch>
            <a:fillRect/>
          </a:stretch>
        </p:blipFill>
        <p:spPr bwMode="auto">
          <a:xfrm>
            <a:off x="5410200" y="1219200"/>
            <a:ext cx="838200" cy="1055809"/>
          </a:xfrm>
          <a:prstGeom prst="roundRect">
            <a:avLst>
              <a:gd name="adj" fmla="val 8594"/>
            </a:avLst>
          </a:prstGeom>
          <a:solidFill>
            <a:srgbClr val="FFFFFF">
              <a:shade val="85000"/>
            </a:srgbClr>
          </a:solidFill>
          <a:ln w="28575">
            <a:solidFill>
              <a:srgbClr val="FF00FF"/>
            </a:solidFill>
          </a:ln>
          <a:effectLst>
            <a:reflection blurRad="12700" stA="38000" endPos="28000" dist="5000" dir="5400000" sy="-100000" algn="bl" rotWithShape="0"/>
          </a:effectLst>
        </p:spPr>
      </p:pic>
      <p:pic>
        <p:nvPicPr>
          <p:cNvPr id="2053" name="Picture 5" descr="C:\Users\user\Downloads\ABAAAfJbkAC-2.jpg"/>
          <p:cNvPicPr>
            <a:picLocks noChangeAspect="1" noChangeArrowheads="1"/>
          </p:cNvPicPr>
          <p:nvPr/>
        </p:nvPicPr>
        <p:blipFill>
          <a:blip r:embed="rId4" cstate="print"/>
          <a:srcRect/>
          <a:stretch>
            <a:fillRect/>
          </a:stretch>
        </p:blipFill>
        <p:spPr bwMode="auto">
          <a:xfrm>
            <a:off x="6629400" y="1600200"/>
            <a:ext cx="1133414" cy="1365246"/>
          </a:xfrm>
          <a:prstGeom prst="roundRect">
            <a:avLst>
              <a:gd name="adj" fmla="val 8594"/>
            </a:avLst>
          </a:prstGeom>
          <a:solidFill>
            <a:srgbClr val="FFFFFF">
              <a:shade val="85000"/>
            </a:srgbClr>
          </a:solidFill>
          <a:ln w="28575">
            <a:solidFill>
              <a:srgbClr val="FF00FF"/>
            </a:solidFill>
          </a:ln>
          <a:effectLst>
            <a:reflection blurRad="12700" stA="38000" endPos="28000" dist="5000" dir="5400000" sy="-100000" algn="bl" rotWithShape="0"/>
          </a:effectLst>
        </p:spPr>
      </p:pic>
      <p:pic>
        <p:nvPicPr>
          <p:cNvPr id="2054" name="Picture 6" descr="C:\Users\user\Downloads\moses-and-the-burning-bush-0001107-full.jpg"/>
          <p:cNvPicPr>
            <a:picLocks noChangeAspect="1" noChangeArrowheads="1"/>
          </p:cNvPicPr>
          <p:nvPr/>
        </p:nvPicPr>
        <p:blipFill>
          <a:blip r:embed="rId5" cstate="print"/>
          <a:srcRect t="14286" b="28571"/>
          <a:stretch>
            <a:fillRect/>
          </a:stretch>
        </p:blipFill>
        <p:spPr bwMode="auto">
          <a:xfrm>
            <a:off x="4001636" y="5714999"/>
            <a:ext cx="1103764" cy="465473"/>
          </a:xfrm>
          <a:prstGeom prst="roundRect">
            <a:avLst>
              <a:gd name="adj" fmla="val 8594"/>
            </a:avLst>
          </a:prstGeom>
          <a:solidFill>
            <a:srgbClr val="FFFFFF">
              <a:shade val="85000"/>
            </a:srgbClr>
          </a:solidFill>
          <a:ln w="28575">
            <a:solidFill>
              <a:srgbClr val="FF00FF"/>
            </a:solidFill>
          </a:ln>
          <a:effectLst>
            <a:reflection blurRad="12700" stA="38000" endPos="28000" dist="5000" dir="5400000" sy="-100000" algn="bl" rotWithShape="0"/>
          </a:effectLst>
        </p:spPr>
      </p:pic>
    </p:spTree>
  </p:cSld>
  <p:clrMapOvr>
    <a:masterClrMapping/>
  </p:clrMapOvr>
  <p:transition>
    <p:cover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music-in-med-6-hao-li-2016.jpg"/>
          <p:cNvPicPr>
            <a:picLocks noChangeAspect="1" noChangeArrowheads="1"/>
          </p:cNvPicPr>
          <p:nvPr/>
        </p:nvPicPr>
        <p:blipFill>
          <a:blip r:embed="rId2" cstate="print"/>
          <a:srcRect t="19355" b="604"/>
          <a:stretch>
            <a:fillRect/>
          </a:stretch>
        </p:blipFill>
        <p:spPr bwMode="auto">
          <a:xfrm>
            <a:off x="3156122" y="1066800"/>
            <a:ext cx="5987878" cy="2362200"/>
          </a:xfrm>
          <a:prstGeom prst="rect">
            <a:avLst/>
          </a:prstGeom>
          <a:noFill/>
        </p:spPr>
      </p:pic>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The pilgrim church</a:t>
            </a:r>
          </a:p>
        </p:txBody>
      </p:sp>
      <p:sp>
        <p:nvSpPr>
          <p:cNvPr id="3" name="Content Placeholder 2"/>
          <p:cNvSpPr>
            <a:spLocks noGrp="1"/>
          </p:cNvSpPr>
          <p:nvPr>
            <p:ph idx="1"/>
          </p:nvPr>
        </p:nvSpPr>
        <p:spPr>
          <a:xfrm>
            <a:off x="228600" y="3581400"/>
            <a:ext cx="8686800" cy="1828800"/>
          </a:xfrm>
        </p:spPr>
        <p:txBody>
          <a:bodyPr>
            <a:noAutofit/>
          </a:bodyPr>
          <a:lstStyle/>
          <a:p>
            <a:pPr marL="0" indent="0" algn="just">
              <a:buNone/>
            </a:pPr>
            <a:r>
              <a:rPr lang="en-US" sz="2300" dirty="0">
                <a:solidFill>
                  <a:srgbClr val="00B0F0"/>
                </a:solidFill>
                <a:latin typeface="Arial" pitchFamily="34" charset="0"/>
                <a:cs typeface="Arial" pitchFamily="34" charset="0"/>
              </a:rPr>
              <a:t>	Even as Moses led the  Israelites those days, the Church leads the believers today. The goal of the Church is to lead the faithful, the pilgrim people to the Kingdom of Heaven.</a:t>
            </a:r>
          </a:p>
          <a:p>
            <a:pPr marL="0" indent="0" algn="just">
              <a:buNone/>
            </a:pPr>
            <a:r>
              <a:rPr lang="en-US" sz="2300" dirty="0">
                <a:solidFill>
                  <a:srgbClr val="00B0F0"/>
                </a:solidFill>
                <a:latin typeface="Arial" pitchFamily="34" charset="0"/>
                <a:cs typeface="Arial" pitchFamily="34" charset="0"/>
              </a:rPr>
              <a:t>	</a:t>
            </a:r>
            <a:r>
              <a:rPr lang="en-US" sz="2300" dirty="0">
                <a:solidFill>
                  <a:schemeClr val="tx1"/>
                </a:solidFill>
                <a:latin typeface="Arial" pitchFamily="34" charset="0"/>
                <a:cs typeface="Arial" pitchFamily="34" charset="0"/>
              </a:rPr>
              <a:t>The ways of God are different from our ways. Even in the midst of hardships He leads us to salvation. When we face dangers He will protect us, for He is faithful. The history of Moses gives us the message that the Lord, who called strengthened and guided Moses, will strengthen and guide us also.</a:t>
            </a:r>
          </a:p>
        </p:txBody>
      </p:sp>
      <p:pic>
        <p:nvPicPr>
          <p:cNvPr id="5" name="Picture 4" descr="F:\editing  Powerpoint class 5\Image\Cover_5.jpg"/>
          <p:cNvPicPr>
            <a:picLocks noChangeAspect="1" noChangeArrowheads="1"/>
          </p:cNvPicPr>
          <p:nvPr/>
        </p:nvPicPr>
        <p:blipFill>
          <a:blip r:embed="rId3" cstate="print">
            <a:lum bright="10000" contrast="40000"/>
          </a:blip>
          <a:srcRect t="6996" b="23044"/>
          <a:stretch>
            <a:fillRect/>
          </a:stretch>
        </p:blipFill>
        <p:spPr bwMode="auto">
          <a:xfrm>
            <a:off x="0" y="1066800"/>
            <a:ext cx="3200400" cy="2362200"/>
          </a:xfrm>
          <a:prstGeom prst="rect">
            <a:avLst/>
          </a:prstGeom>
          <a:ln>
            <a:noFill/>
          </a:ln>
          <a:effec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981200"/>
            <a:ext cx="8991600" cy="23622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0574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228600" y="3048000"/>
            <a:ext cx="8686800" cy="1295400"/>
          </a:xfrm>
        </p:spPr>
        <p:txBody>
          <a:bodyPr>
            <a:normAutofit/>
          </a:bodyPr>
          <a:lstStyle/>
          <a:p>
            <a:pPr marL="0" indent="0" algn="ctr">
              <a:buNone/>
            </a:pPr>
            <a:r>
              <a:rPr lang="en-US" sz="2500" dirty="0">
                <a:solidFill>
                  <a:schemeClr val="tx1"/>
                </a:solidFill>
                <a:latin typeface="Arial" pitchFamily="34" charset="0"/>
                <a:cs typeface="Arial" pitchFamily="34" charset="0"/>
              </a:rPr>
              <a:t>O God who guided the Israelites through the </a:t>
            </a:r>
            <a:r>
              <a:rPr lang="en-US" sz="2500" dirty="0">
                <a:solidFill>
                  <a:schemeClr val="tx1"/>
                </a:solidFill>
                <a:latin typeface="Arial" pitchFamily="34" charset="0"/>
                <a:cs typeface="Arial" pitchFamily="34" charset="0"/>
              </a:rPr>
              <a:t>wilderness, lead </a:t>
            </a:r>
            <a:r>
              <a:rPr lang="en-US" sz="2500" dirty="0">
                <a:solidFill>
                  <a:schemeClr val="tx1"/>
                </a:solidFill>
                <a:latin typeface="Arial" pitchFamily="34" charset="0"/>
                <a:cs typeface="Arial" pitchFamily="34" charset="0"/>
              </a:rPr>
              <a:t>us also in our journey towards the heavenly home.</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76200" y="1981200"/>
            <a:ext cx="8991600" cy="2362200"/>
          </a:xfrm>
          <a:prstGeom prst="plaque">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09800"/>
            <a:ext cx="9144000" cy="838200"/>
          </a:xfrm>
        </p:spPr>
        <p:txBody>
          <a:bodyPr>
            <a:normAutofit/>
          </a:bodyPr>
          <a:lstStyle/>
          <a:p>
            <a:pPr algn="ctr"/>
            <a:r>
              <a:rPr lang="en-US" sz="3500" b="1" dirty="0">
                <a:solidFill>
                  <a:srgbClr val="0070C0"/>
                </a:solidFill>
                <a:latin typeface="Cooper Std Black" pitchFamily="18" charset="0"/>
                <a:cs typeface="Times New Roman" pitchFamily="18" charset="0"/>
              </a:rPr>
              <a:t>READ AND RECOUNT</a:t>
            </a:r>
          </a:p>
        </p:txBody>
      </p:sp>
      <p:sp>
        <p:nvSpPr>
          <p:cNvPr id="5" name="Content Placeholder 2"/>
          <p:cNvSpPr>
            <a:spLocks noGrp="1"/>
          </p:cNvSpPr>
          <p:nvPr>
            <p:ph idx="1"/>
          </p:nvPr>
        </p:nvSpPr>
        <p:spPr>
          <a:xfrm>
            <a:off x="228600" y="3200400"/>
            <a:ext cx="8686800" cy="914400"/>
          </a:xfrm>
        </p:spPr>
        <p:txBody>
          <a:bodyPr>
            <a:noAutofit/>
          </a:bodyPr>
          <a:lstStyle/>
          <a:p>
            <a:pPr algn="ctr">
              <a:buNone/>
            </a:pPr>
            <a:r>
              <a:rPr lang="en-US" sz="2500" dirty="0">
                <a:solidFill>
                  <a:schemeClr val="tx1"/>
                </a:solidFill>
                <a:latin typeface="Arial" pitchFamily="34" charset="0"/>
                <a:cs typeface="Arial" pitchFamily="34" charset="0"/>
              </a:rPr>
              <a:t>Narrate the event of Moses and bronze serpent.</a:t>
            </a:r>
          </a:p>
          <a:p>
            <a:pPr algn="ctr">
              <a:buNone/>
            </a:pPr>
            <a:r>
              <a:rPr lang="en-US" sz="2500" dirty="0">
                <a:solidFill>
                  <a:schemeClr val="tx1"/>
                </a:solidFill>
                <a:latin typeface="Arial" pitchFamily="34" charset="0"/>
                <a:cs typeface="Arial" pitchFamily="34" charset="0"/>
              </a:rPr>
              <a:t>(Numbers 21:1-9)</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981200"/>
            <a:ext cx="8991600" cy="2362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905000"/>
            <a:ext cx="9144000" cy="838200"/>
          </a:xfrm>
        </p:spPr>
        <p:txBody>
          <a:bodyPr>
            <a:normAutofit/>
          </a:bodyPr>
          <a:lstStyle/>
          <a:p>
            <a:pPr algn="ctr"/>
            <a:r>
              <a:rPr lang="en-US" sz="3500" b="1" dirty="0">
                <a:solidFill>
                  <a:srgbClr val="00B050"/>
                </a:solidFill>
                <a:latin typeface="Cooper Std Black" pitchFamily="18" charset="0"/>
                <a:cs typeface="Times New Roman" pitchFamily="18" charset="0"/>
              </a:rPr>
              <a:t>WORD OF GOD FOR GUIDANCE</a:t>
            </a:r>
          </a:p>
        </p:txBody>
      </p:sp>
      <p:sp>
        <p:nvSpPr>
          <p:cNvPr id="5" name="Content Placeholder 2"/>
          <p:cNvSpPr>
            <a:spLocks noGrp="1"/>
          </p:cNvSpPr>
          <p:nvPr>
            <p:ph idx="1"/>
          </p:nvPr>
        </p:nvSpPr>
        <p:spPr>
          <a:xfrm>
            <a:off x="2057400" y="3048000"/>
            <a:ext cx="6858000" cy="1295400"/>
          </a:xfrm>
        </p:spPr>
        <p:txBody>
          <a:bodyPr>
            <a:noAutofit/>
          </a:bodyPr>
          <a:lstStyle/>
          <a:p>
            <a:pPr algn="ctr">
              <a:buNone/>
            </a:pPr>
            <a:r>
              <a:rPr lang="en-US" sz="2500" dirty="0">
                <a:solidFill>
                  <a:schemeClr val="tx1"/>
                </a:solidFill>
                <a:latin typeface="Arial" pitchFamily="34" charset="0"/>
                <a:cs typeface="Arial" pitchFamily="34" charset="0"/>
              </a:rPr>
              <a:t>“ I myself will come with you; and I will give you rest ” (Exodus 33:14).</a:t>
            </a:r>
          </a:p>
        </p:txBody>
      </p:sp>
      <p:pic>
        <p:nvPicPr>
          <p:cNvPr id="2050" name="Picture 2"/>
          <p:cNvPicPr>
            <a:picLocks noChangeAspect="1" noChangeArrowheads="1"/>
          </p:cNvPicPr>
          <p:nvPr/>
        </p:nvPicPr>
        <p:blipFill>
          <a:blip r:embed="rId2" cstate="print"/>
          <a:srcRect/>
          <a:stretch>
            <a:fillRect/>
          </a:stretch>
        </p:blipFill>
        <p:spPr bwMode="auto">
          <a:xfrm>
            <a:off x="228600" y="2895600"/>
            <a:ext cx="1680882" cy="1143000"/>
          </a:xfrm>
          <a:prstGeom prst="rect">
            <a:avLst/>
          </a:prstGeom>
          <a:noFill/>
          <a:ln w="9525">
            <a:noFill/>
            <a:miter lim="800000"/>
            <a:headEnd/>
            <a:tailEnd/>
          </a:ln>
          <a:effec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990600" y="1981200"/>
            <a:ext cx="7239000" cy="28956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 y="2209800"/>
            <a:ext cx="8991600" cy="2362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86000"/>
            <a:ext cx="9144000" cy="838200"/>
          </a:xfrm>
        </p:spPr>
        <p:txBody>
          <a:bodyPr>
            <a:normAutofit/>
          </a:bodyPr>
          <a:lstStyle/>
          <a:p>
            <a:pPr algn="ctr"/>
            <a:r>
              <a:rPr lang="en-US" sz="3500" b="1" dirty="0">
                <a:solidFill>
                  <a:srgbClr val="FF00FF"/>
                </a:solidFill>
                <a:latin typeface="Cooper Std Black" pitchFamily="18" charset="0"/>
                <a:cs typeface="Times New Roman" pitchFamily="18" charset="0"/>
              </a:rPr>
              <a:t>MY DECISION</a:t>
            </a:r>
          </a:p>
        </p:txBody>
      </p:sp>
      <p:sp>
        <p:nvSpPr>
          <p:cNvPr id="5" name="Content Placeholder 2"/>
          <p:cNvSpPr>
            <a:spLocks noGrp="1"/>
          </p:cNvSpPr>
          <p:nvPr>
            <p:ph idx="1"/>
          </p:nvPr>
        </p:nvSpPr>
        <p:spPr>
          <a:xfrm>
            <a:off x="990600" y="3352800"/>
            <a:ext cx="7315200" cy="914400"/>
          </a:xfrm>
        </p:spPr>
        <p:txBody>
          <a:bodyPr>
            <a:normAutofit/>
          </a:bodyPr>
          <a:lstStyle/>
          <a:p>
            <a:pPr marL="0" indent="0" algn="ctr">
              <a:buNone/>
            </a:pPr>
            <a:r>
              <a:rPr lang="en-US" sz="2500" dirty="0">
                <a:solidFill>
                  <a:schemeClr val="tx1"/>
                </a:solidFill>
                <a:latin typeface="Arial" pitchFamily="34" charset="0"/>
                <a:cs typeface="Arial" pitchFamily="34" charset="0"/>
              </a:rPr>
              <a:t>Like the Israelites who followed the way  shown by God, I will also follow the way shown by God.</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9144000" cy="838200"/>
          </a:xfrm>
        </p:spPr>
        <p:txBody>
          <a:bodyPr>
            <a:normAutofit/>
          </a:bodyPr>
          <a:lstStyle/>
          <a:p>
            <a:pPr algn="ctr"/>
            <a:r>
              <a:rPr lang="en-US" sz="3500" b="1" dirty="0">
                <a:solidFill>
                  <a:srgbClr val="002060"/>
                </a:solidFill>
                <a:latin typeface="Cooper Std Black" pitchFamily="18" charset="0"/>
                <a:cs typeface="Times New Roman" pitchFamily="18" charset="0"/>
              </a:rPr>
              <a:t>LET US DO</a:t>
            </a:r>
          </a:p>
        </p:txBody>
      </p:sp>
      <p:sp>
        <p:nvSpPr>
          <p:cNvPr id="5" name="Content Placeholder 2"/>
          <p:cNvSpPr>
            <a:spLocks noGrp="1"/>
          </p:cNvSpPr>
          <p:nvPr>
            <p:ph idx="1"/>
          </p:nvPr>
        </p:nvSpPr>
        <p:spPr>
          <a:xfrm>
            <a:off x="228600" y="1219200"/>
            <a:ext cx="8686800" cy="914400"/>
          </a:xfrm>
        </p:spPr>
        <p:txBody>
          <a:bodyPr>
            <a:noAutofit/>
          </a:bodyPr>
          <a:lstStyle/>
          <a:p>
            <a:pPr algn="ctr">
              <a:buNone/>
            </a:pPr>
            <a:r>
              <a:rPr lang="en-US" sz="2500" dirty="0">
                <a:solidFill>
                  <a:schemeClr val="tx1"/>
                </a:solidFill>
                <a:latin typeface="Arial" pitchFamily="34" charset="0"/>
                <a:cs typeface="Arial" pitchFamily="34" charset="0"/>
              </a:rPr>
              <a:t>Write the first two sentences from the song of Moses (Exodus 15:1-2).</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458200" cy="1143000"/>
          </a:xfrm>
        </p:spPr>
        <p:txBody>
          <a:bodyPr>
            <a:normAutofit lnSpcReduction="10000"/>
          </a:bodyPr>
          <a:lstStyle/>
          <a:p>
            <a:pPr algn="ctr"/>
            <a:r>
              <a:rPr lang="en-US" sz="3000" b="1" dirty="0">
                <a:solidFill>
                  <a:schemeClr val="tx1"/>
                </a:solidFill>
                <a:latin typeface="Cooper Std Black" pitchFamily="18" charset="0"/>
                <a:cs typeface="Times New Roman" pitchFamily="18" charset="0"/>
              </a:rPr>
              <a:t>LESSON 7</a:t>
            </a:r>
          </a:p>
          <a:p>
            <a:pPr algn="ctr"/>
            <a:r>
              <a:rPr lang="en-US" sz="3500" b="1" u="sng" dirty="0">
                <a:solidFill>
                  <a:srgbClr val="FF0000"/>
                </a:solidFill>
                <a:latin typeface="Cooper Std Black" pitchFamily="18" charset="0"/>
                <a:ea typeface="Ebrima" pitchFamily="2" charset="0"/>
                <a:cs typeface="Times New Roman" pitchFamily="18" charset="0"/>
              </a:rPr>
              <a:t>THROUGH THE DESERT</a:t>
            </a:r>
          </a:p>
        </p:txBody>
      </p:sp>
      <p:pic>
        <p:nvPicPr>
          <p:cNvPr id="1026" name="Picture 2" descr="C:\Users\user\Desktop\Moses-8.png"/>
          <p:cNvPicPr>
            <a:picLocks noChangeAspect="1" noChangeArrowheads="1"/>
          </p:cNvPicPr>
          <p:nvPr/>
        </p:nvPicPr>
        <p:blipFill>
          <a:blip r:embed="rId2" cstate="print"/>
          <a:srcRect/>
          <a:stretch>
            <a:fillRect/>
          </a:stretch>
        </p:blipFill>
        <p:spPr bwMode="auto">
          <a:xfrm>
            <a:off x="990600" y="1599769"/>
            <a:ext cx="7162800" cy="5258231"/>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6002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228600" y="2667000"/>
            <a:ext cx="8686800" cy="3352800"/>
          </a:xfrm>
        </p:spPr>
        <p:txBody>
          <a:bodyPr>
            <a:normAutofit fontScale="92500" lnSpcReduction="20000"/>
          </a:bodyPr>
          <a:lstStyle/>
          <a:p>
            <a:pPr marL="457200" indent="-457200">
              <a:lnSpc>
                <a:spcPct val="150000"/>
              </a:lnSpc>
              <a:buNone/>
            </a:pPr>
            <a:r>
              <a:rPr lang="en-US" sz="2300" dirty="0">
                <a:solidFill>
                  <a:schemeClr val="tx1"/>
                </a:solidFill>
                <a:latin typeface="Arial" pitchFamily="34" charset="0"/>
                <a:cs typeface="Arial" pitchFamily="34" charset="0"/>
              </a:rPr>
              <a:t>1.	How did God guide the Israelites day and night after they left the land of Egypt?</a:t>
            </a:r>
          </a:p>
          <a:p>
            <a:pPr marL="457200" indent="-457200" algn="just">
              <a:lnSpc>
                <a:spcPct val="150000"/>
              </a:lnSpc>
              <a:buNone/>
            </a:pPr>
            <a:r>
              <a:rPr lang="en-US" sz="2300" dirty="0">
                <a:solidFill>
                  <a:schemeClr val="tx1"/>
                </a:solidFill>
                <a:latin typeface="Arial" pitchFamily="34" charset="0"/>
                <a:cs typeface="Arial" pitchFamily="34" charset="0"/>
              </a:rPr>
              <a:t>2.	What was the food God gave the Israelites in the desert?</a:t>
            </a:r>
          </a:p>
          <a:p>
            <a:pPr marL="457200" indent="-457200">
              <a:lnSpc>
                <a:spcPct val="150000"/>
              </a:lnSpc>
              <a:buNone/>
            </a:pPr>
            <a:r>
              <a:rPr lang="en-US" sz="2300" dirty="0">
                <a:solidFill>
                  <a:schemeClr val="tx1"/>
                </a:solidFill>
                <a:latin typeface="Arial" pitchFamily="34" charset="0"/>
                <a:cs typeface="Arial" pitchFamily="34" charset="0"/>
              </a:rPr>
              <a:t>3.	What is the meaning of the word Manna?</a:t>
            </a:r>
          </a:p>
          <a:p>
            <a:pPr marL="457200" indent="-457200">
              <a:lnSpc>
                <a:spcPct val="150000"/>
              </a:lnSpc>
              <a:buNone/>
            </a:pPr>
            <a:r>
              <a:rPr lang="en-US" sz="2300" dirty="0">
                <a:solidFill>
                  <a:schemeClr val="tx1"/>
                </a:solidFill>
                <a:latin typeface="Arial" pitchFamily="34" charset="0"/>
                <a:cs typeface="Arial" pitchFamily="34" charset="0"/>
              </a:rPr>
              <a:t>4.	What is the </a:t>
            </a:r>
            <a:r>
              <a:rPr lang="en-US" sz="2300" dirty="0" err="1">
                <a:solidFill>
                  <a:schemeClr val="tx1"/>
                </a:solidFill>
                <a:latin typeface="Arial" pitchFamily="34" charset="0"/>
                <a:cs typeface="Arial" pitchFamily="34" charset="0"/>
              </a:rPr>
              <a:t>speciality</a:t>
            </a:r>
            <a:r>
              <a:rPr lang="en-US" sz="2300" dirty="0">
                <a:solidFill>
                  <a:schemeClr val="tx1"/>
                </a:solidFill>
                <a:latin typeface="Arial" pitchFamily="34" charset="0"/>
                <a:cs typeface="Arial" pitchFamily="34" charset="0"/>
              </a:rPr>
              <a:t> of the ark of the Covenant?</a:t>
            </a:r>
          </a:p>
          <a:p>
            <a:pPr marL="457200" indent="-457200">
              <a:lnSpc>
                <a:spcPct val="150000"/>
              </a:lnSpc>
              <a:buNone/>
            </a:pPr>
            <a:r>
              <a:rPr lang="en-US" sz="2300" dirty="0">
                <a:solidFill>
                  <a:schemeClr val="tx1"/>
                </a:solidFill>
                <a:latin typeface="Arial" pitchFamily="34" charset="0"/>
                <a:cs typeface="Arial" pitchFamily="34" charset="0"/>
              </a:rPr>
              <a:t>5.	What is the message that the journey of the Israelites through the desert gives us?</a:t>
            </a:r>
          </a:p>
        </p:txBody>
      </p:sp>
      <p:sp>
        <p:nvSpPr>
          <p:cNvPr id="7" name="Rectangle 6"/>
          <p:cNvSpPr/>
          <p:nvPr/>
        </p:nvSpPr>
        <p:spPr>
          <a:xfrm>
            <a:off x="0" y="1981200"/>
            <a:ext cx="914400" cy="1524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8229600" y="1981200"/>
            <a:ext cx="914400" cy="1524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657600"/>
            <a:ext cx="8686800" cy="2971800"/>
          </a:xfrm>
        </p:spPr>
        <p:txBody>
          <a:bodyPr>
            <a:noAutofit/>
          </a:bodyPr>
          <a:lstStyle/>
          <a:p>
            <a:pPr marL="0" indent="0" algn="just">
              <a:buNone/>
            </a:pPr>
            <a:r>
              <a:rPr lang="en-US" sz="2300" dirty="0">
                <a:solidFill>
                  <a:schemeClr val="tx1"/>
                </a:solidFill>
                <a:latin typeface="Arial" pitchFamily="34" charset="0"/>
                <a:cs typeface="Arial" pitchFamily="34" charset="0"/>
              </a:rPr>
              <a:t>	The people of Israel, after crossing the desert, continued their journey with great expectation. Their dream was the promised land of Canaan. The Lord was guiding them and protecting them every step of the way. “The Lord Went in front of them in a pillar of cloud by day, to lead them along the way, and in a pillar of fire by night, to give them light, so that they might travel by and by night. Neither the pillar of cloud by day nor the pillar of fire by night left its place in front of the people” (Ex. 13: 21-22).</a:t>
            </a:r>
          </a:p>
        </p:txBody>
      </p:sp>
      <p:pic>
        <p:nvPicPr>
          <p:cNvPr id="2050" name="Picture 2" descr="C:\Users\user\Desktop\009-moses-food-water.jpg"/>
          <p:cNvPicPr>
            <a:picLocks noChangeAspect="1" noChangeArrowheads="1"/>
          </p:cNvPicPr>
          <p:nvPr/>
        </p:nvPicPr>
        <p:blipFill>
          <a:blip r:embed="rId2" cstate="print">
            <a:lum bright="10000" contrast="10000"/>
          </a:blip>
          <a:srcRect/>
          <a:stretch>
            <a:fillRect/>
          </a:stretch>
        </p:blipFill>
        <p:spPr bwMode="auto">
          <a:xfrm>
            <a:off x="0" y="0"/>
            <a:ext cx="4521199" cy="3429000"/>
          </a:xfrm>
          <a:prstGeom prst="rect">
            <a:avLst/>
          </a:prstGeom>
          <a:noFill/>
        </p:spPr>
      </p:pic>
      <p:pic>
        <p:nvPicPr>
          <p:cNvPr id="4" name="Picture 2" descr="C:\Users\user\Desktop\009-moses-food-water.jpg"/>
          <p:cNvPicPr>
            <a:picLocks noChangeAspect="1" noChangeArrowheads="1"/>
          </p:cNvPicPr>
          <p:nvPr/>
        </p:nvPicPr>
        <p:blipFill>
          <a:blip r:embed="rId2" cstate="print">
            <a:lum bright="-40000" contrast="40000"/>
          </a:blip>
          <a:srcRect/>
          <a:stretch>
            <a:fillRect/>
          </a:stretch>
        </p:blipFill>
        <p:spPr bwMode="auto">
          <a:xfrm>
            <a:off x="4622801" y="0"/>
            <a:ext cx="4521199" cy="3429000"/>
          </a:xfrm>
          <a:prstGeom prst="rect">
            <a:avLst/>
          </a:prstGeom>
          <a:noFill/>
        </p:spPr>
      </p:pic>
      <p:pic>
        <p:nvPicPr>
          <p:cNvPr id="2052" name="Picture 4" descr="C:\Users\user\Desktop\zc06.png"/>
          <p:cNvPicPr>
            <a:picLocks noChangeAspect="1" noChangeArrowheads="1"/>
          </p:cNvPicPr>
          <p:nvPr/>
        </p:nvPicPr>
        <p:blipFill>
          <a:blip r:embed="rId3" cstate="print"/>
          <a:srcRect/>
          <a:stretch>
            <a:fillRect/>
          </a:stretch>
        </p:blipFill>
        <p:spPr bwMode="auto">
          <a:xfrm>
            <a:off x="152400" y="76200"/>
            <a:ext cx="1511300" cy="545956"/>
          </a:xfrm>
          <a:prstGeom prst="rect">
            <a:avLst/>
          </a:prstGeom>
          <a:noFill/>
        </p:spPr>
      </p:pic>
      <p:pic>
        <p:nvPicPr>
          <p:cNvPr id="7" name="Picture 4" descr="C:\Users\user\Desktop\zc06.png"/>
          <p:cNvPicPr>
            <a:picLocks noChangeAspect="1" noChangeArrowheads="1"/>
          </p:cNvPicPr>
          <p:nvPr/>
        </p:nvPicPr>
        <p:blipFill>
          <a:blip r:embed="rId4" cstate="print"/>
          <a:srcRect/>
          <a:stretch>
            <a:fillRect/>
          </a:stretch>
        </p:blipFill>
        <p:spPr bwMode="auto">
          <a:xfrm>
            <a:off x="1752600" y="0"/>
            <a:ext cx="2707394" cy="978044"/>
          </a:xfrm>
          <a:prstGeom prst="rect">
            <a:avLst/>
          </a:prstGeom>
          <a:noFill/>
        </p:spPr>
      </p:pic>
      <p:pic>
        <p:nvPicPr>
          <p:cNvPr id="2054" name="Picture 6" descr="C:\Users\user\Desktop\fire.png"/>
          <p:cNvPicPr>
            <a:picLocks noChangeAspect="1" noChangeArrowheads="1"/>
          </p:cNvPicPr>
          <p:nvPr/>
        </p:nvPicPr>
        <p:blipFill>
          <a:blip r:embed="rId5" cstate="print"/>
          <a:srcRect/>
          <a:stretch>
            <a:fillRect/>
          </a:stretch>
        </p:blipFill>
        <p:spPr bwMode="auto">
          <a:xfrm>
            <a:off x="8229600" y="0"/>
            <a:ext cx="685800" cy="914400"/>
          </a:xfrm>
          <a:prstGeom prst="rect">
            <a:avLst/>
          </a:prstGeom>
          <a:noFill/>
        </p:spPr>
      </p:pic>
      <p:pic>
        <p:nvPicPr>
          <p:cNvPr id="12" name="Picture 6" descr="C:\Users\user\Desktop\fire.png"/>
          <p:cNvPicPr>
            <a:picLocks noChangeAspect="1" noChangeArrowheads="1"/>
          </p:cNvPicPr>
          <p:nvPr/>
        </p:nvPicPr>
        <p:blipFill>
          <a:blip r:embed="rId5" cstate="print"/>
          <a:srcRect/>
          <a:stretch>
            <a:fillRect/>
          </a:stretch>
        </p:blipFill>
        <p:spPr bwMode="auto">
          <a:xfrm>
            <a:off x="7543800" y="0"/>
            <a:ext cx="685800" cy="914400"/>
          </a:xfrm>
          <a:prstGeom prst="rect">
            <a:avLst/>
          </a:prstGeom>
          <a:noFill/>
        </p:spPr>
      </p:pic>
      <p:pic>
        <p:nvPicPr>
          <p:cNvPr id="13" name="Picture 6" descr="C:\Users\user\Desktop\fire.png"/>
          <p:cNvPicPr>
            <a:picLocks noChangeAspect="1" noChangeArrowheads="1"/>
          </p:cNvPicPr>
          <p:nvPr/>
        </p:nvPicPr>
        <p:blipFill>
          <a:blip r:embed="rId5" cstate="print"/>
          <a:srcRect/>
          <a:stretch>
            <a:fillRect/>
          </a:stretch>
        </p:blipFill>
        <p:spPr bwMode="auto">
          <a:xfrm>
            <a:off x="6553200" y="0"/>
            <a:ext cx="381000" cy="508000"/>
          </a:xfrm>
          <a:prstGeom prst="rect">
            <a:avLst/>
          </a:prstGeom>
          <a:noFill/>
        </p:spPr>
      </p:pic>
      <p:pic>
        <p:nvPicPr>
          <p:cNvPr id="14" name="Picture 6" descr="C:\Users\user\Desktop\fire.png"/>
          <p:cNvPicPr>
            <a:picLocks noChangeAspect="1" noChangeArrowheads="1"/>
          </p:cNvPicPr>
          <p:nvPr/>
        </p:nvPicPr>
        <p:blipFill>
          <a:blip r:embed="rId5" cstate="print"/>
          <a:srcRect/>
          <a:stretch>
            <a:fillRect/>
          </a:stretch>
        </p:blipFill>
        <p:spPr bwMode="auto">
          <a:xfrm>
            <a:off x="6096000" y="0"/>
            <a:ext cx="381000" cy="508000"/>
          </a:xfrm>
          <a:prstGeom prst="rect">
            <a:avLst/>
          </a:prstGeom>
          <a:noFill/>
        </p:spPr>
      </p:pic>
      <p:pic>
        <p:nvPicPr>
          <p:cNvPr id="15" name="Picture 6" descr="C:\Users\user\Desktop\fire.png"/>
          <p:cNvPicPr>
            <a:picLocks noChangeAspect="1" noChangeArrowheads="1"/>
          </p:cNvPicPr>
          <p:nvPr/>
        </p:nvPicPr>
        <p:blipFill>
          <a:blip r:embed="rId5" cstate="print"/>
          <a:srcRect/>
          <a:stretch>
            <a:fillRect/>
          </a:stretch>
        </p:blipFill>
        <p:spPr bwMode="auto">
          <a:xfrm>
            <a:off x="5029200" y="0"/>
            <a:ext cx="381000" cy="508000"/>
          </a:xfrm>
          <a:prstGeom prst="rect">
            <a:avLst/>
          </a:prstGeom>
          <a:noFill/>
        </p:spPr>
      </p:pic>
      <p:pic>
        <p:nvPicPr>
          <p:cNvPr id="16" name="Picture 6" descr="C:\Users\user\Desktop\fire.png"/>
          <p:cNvPicPr>
            <a:picLocks noChangeAspect="1" noChangeArrowheads="1"/>
          </p:cNvPicPr>
          <p:nvPr/>
        </p:nvPicPr>
        <p:blipFill>
          <a:blip r:embed="rId5" cstate="print"/>
          <a:srcRect/>
          <a:stretch>
            <a:fillRect/>
          </a:stretch>
        </p:blipFill>
        <p:spPr bwMode="auto">
          <a:xfrm>
            <a:off x="5486400" y="0"/>
            <a:ext cx="381000" cy="5080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The water of </a:t>
            </a:r>
            <a:r>
              <a:rPr lang="en-US" sz="3500" b="1" dirty="0" err="1">
                <a:solidFill>
                  <a:srgbClr val="FF0000"/>
                </a:solidFill>
                <a:latin typeface="Cooper Std Black" pitchFamily="18" charset="0"/>
                <a:cs typeface="Times New Roman" pitchFamily="18" charset="0"/>
              </a:rPr>
              <a:t>marah</a:t>
            </a:r>
            <a:endParaRPr lang="en-US"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228600" y="3886200"/>
            <a:ext cx="8686800" cy="2971800"/>
          </a:xfrm>
        </p:spPr>
        <p:txBody>
          <a:bodyPr>
            <a:noAutofit/>
          </a:bodyPr>
          <a:lstStyle/>
          <a:p>
            <a:pPr marL="0" indent="0" algn="just">
              <a:buNone/>
            </a:pPr>
            <a:r>
              <a:rPr lang="en-US" sz="2500" dirty="0">
                <a:solidFill>
                  <a:schemeClr val="tx1"/>
                </a:solidFill>
                <a:latin typeface="Arial" pitchFamily="34" charset="0"/>
                <a:cs typeface="Arial" pitchFamily="34" charset="0"/>
              </a:rPr>
              <a:t>	After crossing the sea even though they walked for three days through the </a:t>
            </a:r>
            <a:r>
              <a:rPr lang="en-US" sz="2500" dirty="0" err="1">
                <a:solidFill>
                  <a:schemeClr val="tx1"/>
                </a:solidFill>
                <a:latin typeface="Arial" pitchFamily="34" charset="0"/>
                <a:cs typeface="Arial" pitchFamily="34" charset="0"/>
              </a:rPr>
              <a:t>Shur</a:t>
            </a:r>
            <a:r>
              <a:rPr lang="en-US" sz="2500" dirty="0">
                <a:solidFill>
                  <a:schemeClr val="tx1"/>
                </a:solidFill>
                <a:latin typeface="Arial" pitchFamily="34" charset="0"/>
                <a:cs typeface="Arial" pitchFamily="34" charset="0"/>
              </a:rPr>
              <a:t> desert they couldn’t find water anywhere. At last they found water at a place called </a:t>
            </a:r>
            <a:r>
              <a:rPr lang="en-US" sz="2500" dirty="0" err="1">
                <a:solidFill>
                  <a:schemeClr val="tx1"/>
                </a:solidFill>
                <a:latin typeface="Arial" pitchFamily="34" charset="0"/>
                <a:cs typeface="Arial" pitchFamily="34" charset="0"/>
              </a:rPr>
              <a:t>Marah</a:t>
            </a:r>
            <a:r>
              <a:rPr lang="en-US" sz="2500" dirty="0">
                <a:solidFill>
                  <a:schemeClr val="tx1"/>
                </a:solidFill>
                <a:latin typeface="Arial" pitchFamily="34" charset="0"/>
                <a:cs typeface="Arial" pitchFamily="34" charset="0"/>
              </a:rPr>
              <a:t> but was too bitter to drink. People began to murmur against Moses. He called upon the Lord asking: “ What shall we drink? The Lord showed him a piece of wood. When he put it into the water it became sweet (Ex. 15:24-25).</a:t>
            </a:r>
          </a:p>
        </p:txBody>
      </p:sp>
      <p:pic>
        <p:nvPicPr>
          <p:cNvPr id="4" name="Picture 3" descr="C:\Users\user\Desktop\Moses-Obtains-Water-from-a-Rock.jpg"/>
          <p:cNvPicPr>
            <a:picLocks noChangeAspect="1" noChangeArrowheads="1"/>
          </p:cNvPicPr>
          <p:nvPr/>
        </p:nvPicPr>
        <p:blipFill>
          <a:blip r:embed="rId2" cstate="print"/>
          <a:srcRect/>
          <a:stretch>
            <a:fillRect/>
          </a:stretch>
        </p:blipFill>
        <p:spPr bwMode="auto">
          <a:xfrm>
            <a:off x="2819400" y="1066800"/>
            <a:ext cx="3429000" cy="2796408"/>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class psd\class 5\Lesson 7\image\Bitmap in Film Set4.cdr.jpg"/>
          <p:cNvPicPr>
            <a:picLocks noChangeAspect="1" noChangeArrowheads="1"/>
          </p:cNvPicPr>
          <p:nvPr/>
        </p:nvPicPr>
        <p:blipFill>
          <a:blip r:embed="rId2" cstate="print"/>
          <a:srcRect/>
          <a:stretch>
            <a:fillRect/>
          </a:stretch>
        </p:blipFill>
        <p:spPr bwMode="auto">
          <a:xfrm>
            <a:off x="0" y="0"/>
            <a:ext cx="9144000" cy="6172200"/>
          </a:xfrm>
          <a:prstGeom prst="rect">
            <a:avLst/>
          </a:prstGeom>
          <a:noFill/>
        </p:spPr>
      </p:pic>
      <p:pic>
        <p:nvPicPr>
          <p:cNvPr id="3078" name="Picture 6" descr="D:\class psd\class 5\Lesson 7\image\Manna.png"/>
          <p:cNvPicPr>
            <a:picLocks noChangeAspect="1" noChangeArrowheads="1"/>
          </p:cNvPicPr>
          <p:nvPr/>
        </p:nvPicPr>
        <p:blipFill>
          <a:blip r:embed="rId3" cstate="print"/>
          <a:srcRect/>
          <a:stretch>
            <a:fillRect/>
          </a:stretch>
        </p:blipFill>
        <p:spPr bwMode="auto">
          <a:xfrm>
            <a:off x="0" y="0"/>
            <a:ext cx="9144000" cy="3886200"/>
          </a:xfrm>
          <a:prstGeom prst="rect">
            <a:avLst/>
          </a:prstGeom>
          <a:noFill/>
        </p:spPr>
      </p:pic>
      <p:sp>
        <p:nvSpPr>
          <p:cNvPr id="10" name="Rounded Rectangle 9"/>
          <p:cNvSpPr/>
          <p:nvPr/>
        </p:nvSpPr>
        <p:spPr>
          <a:xfrm>
            <a:off x="381000" y="381000"/>
            <a:ext cx="5791200" cy="914400"/>
          </a:xfrm>
          <a:prstGeom prst="round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304800"/>
            <a:ext cx="5791200" cy="914400"/>
          </a:xfrm>
        </p:spPr>
        <p:txBody>
          <a:bodyPr>
            <a:normAutofit/>
          </a:bodyPr>
          <a:lstStyle/>
          <a:p>
            <a:pPr algn="ctr"/>
            <a:r>
              <a:rPr lang="en-US" sz="3500" b="1" dirty="0">
                <a:solidFill>
                  <a:srgbClr val="FF0000"/>
                </a:solidFill>
                <a:latin typeface="Cooper Std Black" pitchFamily="18" charset="0"/>
                <a:cs typeface="Times New Roman" pitchFamily="18" charset="0"/>
              </a:rPr>
              <a:t>Manna and quails</a:t>
            </a:r>
          </a:p>
        </p:txBody>
      </p:sp>
      <p:pic>
        <p:nvPicPr>
          <p:cNvPr id="3077" name="Picture 5" descr="D:\class psd\class 5\Lesson 7\image\cut_out_stock_png_45___seven_flying_seaguls_by_momotte2stocks-d6baymq.png"/>
          <p:cNvPicPr>
            <a:picLocks noChangeAspect="1" noChangeArrowheads="1"/>
          </p:cNvPicPr>
          <p:nvPr/>
        </p:nvPicPr>
        <p:blipFill>
          <a:blip r:embed="rId4" cstate="print"/>
          <a:srcRect/>
          <a:stretch>
            <a:fillRect/>
          </a:stretch>
        </p:blipFill>
        <p:spPr bwMode="auto">
          <a:xfrm>
            <a:off x="381001" y="1039754"/>
            <a:ext cx="6019799" cy="2922646"/>
          </a:xfrm>
          <a:prstGeom prst="rect">
            <a:avLst/>
          </a:prstGeom>
          <a:noFill/>
        </p:spPr>
      </p:pic>
      <p:sp>
        <p:nvSpPr>
          <p:cNvPr id="9" name="Rounded Rectangle 8"/>
          <p:cNvSpPr/>
          <p:nvPr/>
        </p:nvSpPr>
        <p:spPr>
          <a:xfrm>
            <a:off x="152400" y="4038600"/>
            <a:ext cx="8763000" cy="2667000"/>
          </a:xfrm>
          <a:prstGeom prst="roundRect">
            <a:avLst>
              <a:gd name="adj" fmla="val 8827"/>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300" dirty="0">
                <a:solidFill>
                  <a:schemeClr val="tx1"/>
                </a:solidFill>
                <a:latin typeface="Arial" pitchFamily="34" charset="0"/>
                <a:cs typeface="Arial" pitchFamily="34" charset="0"/>
              </a:rPr>
              <a:t>	God saw the hardships of the Israelites. He gave them plenty to eat, in the morning and evening. In the morning they got something like frosty wafers. All were surprised to see this strange thing on the ground and asked one another </a:t>
            </a:r>
            <a:r>
              <a:rPr lang="en-US" sz="2300" dirty="0">
                <a:solidFill>
                  <a:srgbClr val="FF00FF"/>
                </a:solidFill>
                <a:latin typeface="Arial" pitchFamily="34" charset="0"/>
                <a:cs typeface="Arial" pitchFamily="34" charset="0"/>
              </a:rPr>
              <a:t>‘ man ha, man ha’</a:t>
            </a:r>
            <a:r>
              <a:rPr lang="en-US" sz="2300" dirty="0">
                <a:solidFill>
                  <a:schemeClr val="tx1"/>
                </a:solidFill>
                <a:latin typeface="Arial" pitchFamily="34" charset="0"/>
                <a:cs typeface="Arial" pitchFamily="34" charset="0"/>
              </a:rPr>
              <a:t> meaning in their language, ‘ What is it?’</a:t>
            </a:r>
            <a:r>
              <a:rPr lang="en-US" sz="2300" dirty="0">
                <a:solidFill>
                  <a:srgbClr val="FF00FF"/>
                </a:solidFill>
                <a:latin typeface="Arial" pitchFamily="34" charset="0"/>
                <a:cs typeface="Arial" pitchFamily="34" charset="0"/>
              </a:rPr>
              <a:t> That is how the bread from heaven came to be called manna. </a:t>
            </a:r>
            <a:r>
              <a:rPr lang="en-US" sz="2300" dirty="0">
                <a:solidFill>
                  <a:schemeClr val="tx1"/>
                </a:solidFill>
                <a:latin typeface="Arial" pitchFamily="34" charset="0"/>
                <a:cs typeface="Arial" pitchFamily="34" charset="0"/>
              </a:rPr>
              <a:t>They collected plenty of it and ate their fill.</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20_Moses_Food_Water_JPEG_102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Picture 6" descr="D:\class psd\class 5\Lesson 7\image\Manna.png"/>
          <p:cNvPicPr>
            <a:picLocks noChangeAspect="1" noChangeArrowheads="1"/>
          </p:cNvPicPr>
          <p:nvPr/>
        </p:nvPicPr>
        <p:blipFill>
          <a:blip r:embed="rId3" cstate="print"/>
          <a:srcRect/>
          <a:stretch>
            <a:fillRect/>
          </a:stretch>
        </p:blipFill>
        <p:spPr bwMode="auto">
          <a:xfrm>
            <a:off x="0" y="0"/>
            <a:ext cx="9144000" cy="4343400"/>
          </a:xfrm>
          <a:prstGeom prst="rect">
            <a:avLst/>
          </a:prstGeom>
          <a:noFill/>
        </p:spPr>
      </p:pic>
      <p:sp>
        <p:nvSpPr>
          <p:cNvPr id="5" name="Rounded Rectangle 4"/>
          <p:cNvSpPr/>
          <p:nvPr/>
        </p:nvSpPr>
        <p:spPr>
          <a:xfrm>
            <a:off x="152400" y="4495800"/>
            <a:ext cx="8839200" cy="2209800"/>
          </a:xfrm>
          <a:prstGeom prst="roundRect">
            <a:avLst>
              <a:gd name="adj" fmla="val 8827"/>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B0F0"/>
                </a:solidFill>
                <a:latin typeface="Arial" pitchFamily="34" charset="0"/>
                <a:cs typeface="Arial" pitchFamily="34" charset="0"/>
              </a:rPr>
              <a:t>	Manna looked like coriander seed, white in color and tasted like wafers of bread soaked in honey </a:t>
            </a:r>
            <a:r>
              <a:rPr lang="en-US" sz="2400" dirty="0">
                <a:solidFill>
                  <a:schemeClr val="tx1"/>
                </a:solidFill>
                <a:latin typeface="Arial" pitchFamily="34" charset="0"/>
                <a:cs typeface="Arial" pitchFamily="34" charset="0"/>
              </a:rPr>
              <a:t>(Num. 11:7). </a:t>
            </a:r>
            <a:r>
              <a:rPr lang="en-US" sz="2400" dirty="0">
                <a:solidFill>
                  <a:srgbClr val="00B0F0"/>
                </a:solidFill>
                <a:latin typeface="Arial" pitchFamily="34" charset="0"/>
                <a:cs typeface="Arial" pitchFamily="34" charset="0"/>
              </a:rPr>
              <a:t>It was their food for forty years, till they reached the land of Canaan. </a:t>
            </a:r>
            <a:r>
              <a:rPr lang="en-US" sz="2400" dirty="0">
                <a:solidFill>
                  <a:schemeClr val="tx1"/>
                </a:solidFill>
                <a:latin typeface="Arial" pitchFamily="34" charset="0"/>
                <a:cs typeface="Arial" pitchFamily="34" charset="0"/>
              </a:rPr>
              <a:t>In the evening they could catch plenty of quails and they enjoyed their tasty meat.</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The covenant of </a:t>
            </a:r>
            <a:r>
              <a:rPr lang="en-US" sz="3500" b="1" dirty="0" err="1">
                <a:solidFill>
                  <a:srgbClr val="FF0000"/>
                </a:solidFill>
                <a:latin typeface="Cooper Std Black" pitchFamily="18" charset="0"/>
                <a:cs typeface="Times New Roman" pitchFamily="18" charset="0"/>
              </a:rPr>
              <a:t>sinai</a:t>
            </a:r>
            <a:endParaRPr lang="en-US"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228600" y="4343400"/>
            <a:ext cx="8686800" cy="1676400"/>
          </a:xfrm>
        </p:spPr>
        <p:txBody>
          <a:bodyPr>
            <a:noAutofit/>
          </a:bodyPr>
          <a:lstStyle/>
          <a:p>
            <a:pPr marL="0" indent="0" algn="just">
              <a:buNone/>
            </a:pPr>
            <a:r>
              <a:rPr lang="en-US" sz="2500" dirty="0">
                <a:solidFill>
                  <a:schemeClr val="tx1"/>
                </a:solidFill>
                <a:latin typeface="Arial" pitchFamily="34" charset="0"/>
                <a:cs typeface="Arial" pitchFamily="34" charset="0"/>
              </a:rPr>
              <a:t>	When the people of Israel, walking through the desert, reached the base of mount Sinai and camped there, God called Moses from the Mountain and said: you o and tell the people of Israel: ‘If you obey my voice and keep my covenant, you shall be my treasured possession out of all the peoples’.</a:t>
            </a:r>
          </a:p>
        </p:txBody>
      </p:sp>
      <p:pic>
        <p:nvPicPr>
          <p:cNvPr id="5122" name="Picture 2" descr="D:\class psd\class 5\Lesson 7\image\bible-archeology-exodus-mt-sinai-sinai-drawing.jpg"/>
          <p:cNvPicPr>
            <a:picLocks noChangeAspect="1" noChangeArrowheads="1"/>
          </p:cNvPicPr>
          <p:nvPr/>
        </p:nvPicPr>
        <p:blipFill>
          <a:blip r:embed="rId2" cstate="print"/>
          <a:srcRect/>
          <a:stretch>
            <a:fillRect/>
          </a:stretch>
        </p:blipFill>
        <p:spPr bwMode="auto">
          <a:xfrm>
            <a:off x="2057400" y="1066800"/>
            <a:ext cx="5015578" cy="32766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152400" y="228600"/>
            <a:ext cx="8839200" cy="2133600"/>
          </a:xfrm>
          <a:prstGeom prst="rect">
            <a:avLst/>
          </a:prstGeom>
        </p:spPr>
        <p:txBody>
          <a:bodyPr vert="horz">
            <a:normAutofit/>
          </a:bodyPr>
          <a:lstStyle/>
          <a:p>
            <a:pPr marL="0" marR="0" lvl="0" indent="0" algn="just"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500" b="0" i="0" u="none" strike="noStrike" kern="1200" cap="none" spc="0" normalizeH="0" baseline="0" noProof="0" dirty="0">
                <a:ln>
                  <a:noFill/>
                </a:ln>
                <a:effectLst/>
                <a:uLnTx/>
                <a:uFillTx/>
                <a:latin typeface="Arial" pitchFamily="34" charset="0"/>
                <a:ea typeface="+mn-ea"/>
                <a:cs typeface="Arial" pitchFamily="34" charset="0"/>
              </a:rPr>
              <a:t>	Moses called elders of the people and </a:t>
            </a:r>
            <a:r>
              <a:rPr lang="en-US" sz="2500" dirty="0" err="1">
                <a:latin typeface="Arial" pitchFamily="34" charset="0"/>
                <a:cs typeface="Arial" pitchFamily="34" charset="0"/>
              </a:rPr>
              <a:t>expl</a:t>
            </a:r>
            <a:r>
              <a:rPr kumimoji="0" lang="en-US" sz="2500" b="0" i="0" u="none" strike="noStrike" kern="1200" cap="none" spc="0" normalizeH="0" baseline="0" noProof="0" dirty="0" err="1">
                <a:ln>
                  <a:noFill/>
                </a:ln>
                <a:effectLst/>
                <a:uLnTx/>
                <a:uFillTx/>
                <a:latin typeface="Arial" pitchFamily="34" charset="0"/>
                <a:ea typeface="+mn-ea"/>
                <a:cs typeface="Arial" pitchFamily="34" charset="0"/>
              </a:rPr>
              <a:t>ained</a:t>
            </a:r>
            <a:r>
              <a:rPr kumimoji="0" lang="en-US" sz="2500" b="0" i="0" u="none" strike="noStrike" kern="1200" cap="none" spc="0" normalizeH="0" baseline="0" noProof="0" dirty="0">
                <a:ln>
                  <a:noFill/>
                </a:ln>
                <a:effectLst/>
                <a:uLnTx/>
                <a:uFillTx/>
                <a:latin typeface="Arial" pitchFamily="34" charset="0"/>
                <a:ea typeface="+mn-ea"/>
                <a:cs typeface="Arial" pitchFamily="34" charset="0"/>
              </a:rPr>
              <a:t> to all that the lord had told him.</a:t>
            </a:r>
            <a:r>
              <a:rPr kumimoji="0" lang="en-US" sz="2500" b="0" i="0" u="none" strike="noStrike" kern="1200" cap="none" spc="0" normalizeH="0" noProof="0" dirty="0">
                <a:ln>
                  <a:noFill/>
                </a:ln>
                <a:effectLst/>
                <a:uLnTx/>
                <a:uFillTx/>
                <a:latin typeface="Arial" pitchFamily="34" charset="0"/>
                <a:ea typeface="+mn-ea"/>
                <a:cs typeface="Arial" pitchFamily="34" charset="0"/>
              </a:rPr>
              <a:t> The people said in one voice: </a:t>
            </a:r>
            <a:r>
              <a:rPr kumimoji="0" lang="en-US" sz="2500" b="0" i="0" u="none" strike="noStrike" kern="1200" cap="none" spc="0" normalizeH="0" noProof="0" dirty="0">
                <a:ln>
                  <a:noFill/>
                </a:ln>
                <a:solidFill>
                  <a:srgbClr val="00B0F0"/>
                </a:solidFill>
                <a:effectLst/>
                <a:uLnTx/>
                <a:uFillTx/>
                <a:latin typeface="Arial" pitchFamily="34" charset="0"/>
                <a:ea typeface="+mn-ea"/>
                <a:cs typeface="Arial" pitchFamily="34" charset="0"/>
              </a:rPr>
              <a:t>‘Everything that the Lord has spoken we will do’. </a:t>
            </a:r>
            <a:r>
              <a:rPr kumimoji="0" lang="en-US" sz="2500" b="0" i="0" u="none" strike="noStrike" kern="1200" cap="none" spc="0" normalizeH="0" noProof="0" dirty="0">
                <a:ln>
                  <a:noFill/>
                </a:ln>
                <a:effectLst/>
                <a:uLnTx/>
                <a:uFillTx/>
                <a:latin typeface="Arial" pitchFamily="34" charset="0"/>
                <a:ea typeface="+mn-ea"/>
                <a:cs typeface="Arial" pitchFamily="34" charset="0"/>
              </a:rPr>
              <a:t>(Ex. 19:8). Then God established the covenant with them and as a symbol of covenant He gave them the commandments.</a:t>
            </a:r>
            <a:endParaRPr kumimoji="0" lang="en-US" sz="2500" b="0" i="0" u="none" strike="noStrike" kern="1200" cap="none" spc="0" normalizeH="0" baseline="0" noProof="0" dirty="0">
              <a:ln>
                <a:noFill/>
              </a:ln>
              <a:effectLst/>
              <a:uLnTx/>
              <a:uFillTx/>
              <a:latin typeface="Arial" pitchFamily="34" charset="0"/>
              <a:ea typeface="+mn-ea"/>
              <a:cs typeface="Arial" pitchFamily="34" charset="0"/>
            </a:endParaRPr>
          </a:p>
        </p:txBody>
      </p:sp>
      <p:pic>
        <p:nvPicPr>
          <p:cNvPr id="6146" name="Picture 2" descr="D:\class psd\class 5\Lesson 7\image\Miriam.png"/>
          <p:cNvPicPr>
            <a:picLocks noChangeAspect="1" noChangeArrowheads="1"/>
          </p:cNvPicPr>
          <p:nvPr/>
        </p:nvPicPr>
        <p:blipFill>
          <a:blip r:embed="rId2" cstate="print"/>
          <a:srcRect l="833" r="1667" b="7899"/>
          <a:stretch>
            <a:fillRect/>
          </a:stretch>
        </p:blipFill>
        <p:spPr bwMode="auto">
          <a:xfrm>
            <a:off x="0" y="914400"/>
            <a:ext cx="9144000" cy="59436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The serpent of the desert</a:t>
            </a:r>
          </a:p>
        </p:txBody>
      </p:sp>
      <p:sp>
        <p:nvSpPr>
          <p:cNvPr id="3" name="Content Placeholder 2"/>
          <p:cNvSpPr>
            <a:spLocks noGrp="1"/>
          </p:cNvSpPr>
          <p:nvPr>
            <p:ph idx="1"/>
          </p:nvPr>
        </p:nvSpPr>
        <p:spPr>
          <a:xfrm>
            <a:off x="228600" y="5334000"/>
            <a:ext cx="8686800" cy="1524000"/>
          </a:xfrm>
        </p:spPr>
        <p:txBody>
          <a:bodyPr>
            <a:noAutofit/>
          </a:bodyPr>
          <a:lstStyle/>
          <a:p>
            <a:pPr marL="0" indent="0" algn="just">
              <a:buNone/>
            </a:pPr>
            <a:r>
              <a:rPr lang="en-US" sz="2500" dirty="0">
                <a:solidFill>
                  <a:srgbClr val="00B0F0"/>
                </a:solidFill>
                <a:latin typeface="Arial" pitchFamily="34" charset="0"/>
                <a:cs typeface="Arial" pitchFamily="34" charset="0"/>
              </a:rPr>
              <a:t>	So Moses made a serpent of bronze and put it upon a pole; and whenever a serpent bit someone, that person would look at the serpent of bronze and live </a:t>
            </a:r>
            <a:r>
              <a:rPr lang="en-US" sz="2500" dirty="0">
                <a:solidFill>
                  <a:schemeClr val="tx1"/>
                </a:solidFill>
                <a:latin typeface="Arial" pitchFamily="34" charset="0"/>
                <a:cs typeface="Arial" pitchFamily="34" charset="0"/>
              </a:rPr>
              <a:t>(Num. 27: 7-9).</a:t>
            </a:r>
          </a:p>
        </p:txBody>
      </p:sp>
      <p:pic>
        <p:nvPicPr>
          <p:cNvPr id="7170" name="Picture 2" descr="D:\class psd\class 5\Lesson 7\image\mozes_slangen_grt.jpg"/>
          <p:cNvPicPr>
            <a:picLocks noChangeAspect="1" noChangeArrowheads="1"/>
          </p:cNvPicPr>
          <p:nvPr/>
        </p:nvPicPr>
        <p:blipFill>
          <a:blip r:embed="rId2" cstate="print"/>
          <a:srcRect/>
          <a:stretch>
            <a:fillRect/>
          </a:stretch>
        </p:blipFill>
        <p:spPr bwMode="auto">
          <a:xfrm>
            <a:off x="2725683" y="1066800"/>
            <a:ext cx="5503917" cy="4191000"/>
          </a:xfrm>
          <a:prstGeom prst="rect">
            <a:avLst/>
          </a:prstGeom>
          <a:noFill/>
        </p:spPr>
      </p:pic>
      <p:pic>
        <p:nvPicPr>
          <p:cNvPr id="7171" name="Picture 3" descr="D:\class psd\class 5\Lesson 7\image\80006053_01_l.png"/>
          <p:cNvPicPr>
            <a:picLocks noChangeAspect="1" noChangeArrowheads="1"/>
          </p:cNvPicPr>
          <p:nvPr/>
        </p:nvPicPr>
        <p:blipFill>
          <a:blip r:embed="rId3" cstate="print"/>
          <a:srcRect/>
          <a:stretch>
            <a:fillRect/>
          </a:stretch>
        </p:blipFill>
        <p:spPr bwMode="auto">
          <a:xfrm>
            <a:off x="685800" y="2362200"/>
            <a:ext cx="1485902" cy="19812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973</TotalTime>
  <Words>190</Words>
  <Application>Microsoft Office PowerPoint</Application>
  <PresentationFormat>On-screen Show (4:3)</PresentationFormat>
  <Paragraphs>63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Trek</vt:lpstr>
      <vt:lpstr>CATECHETICAL TEXTBOOK SERIES OF THE SYRO - MALABAR CHURCH</vt:lpstr>
      <vt:lpstr>Slide 2</vt:lpstr>
      <vt:lpstr>Slide 3</vt:lpstr>
      <vt:lpstr>The water of marah</vt:lpstr>
      <vt:lpstr>Manna and quails</vt:lpstr>
      <vt:lpstr>Slide 6</vt:lpstr>
      <vt:lpstr>The covenant of sinai</vt:lpstr>
      <vt:lpstr>Slide 8</vt:lpstr>
      <vt:lpstr>The serpent of the desert</vt:lpstr>
      <vt:lpstr>The tent of meeting</vt:lpstr>
      <vt:lpstr>The lord with the people</vt:lpstr>
      <vt:lpstr>God’d guidance</vt:lpstr>
      <vt:lpstr>Slide 13</vt:lpstr>
      <vt:lpstr>The pilgrim church</vt:lpstr>
      <vt:lpstr>Let us pray</vt:lpstr>
      <vt:lpstr>READ AND RECOUNT</vt:lpstr>
      <vt:lpstr>WORD OF GOD FOR GUIDANCE</vt:lpstr>
      <vt:lpstr>MY DECISION</vt:lpstr>
      <vt:lpstr>LET US DO</vt:lpstr>
      <vt:lpstr>LET US FIND OUT THE ANSWER</vt:lpstr>
      <vt:lpstr>Slide 21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PATH OF SALVATION-5 PEOPLE WHO AWAITED THE REDEEMER</dc:title>
  <dc:creator>Mathew K. George</dc:creator>
  <cp:lastModifiedBy>Administrator</cp:lastModifiedBy>
  <cp:revision>239</cp:revision>
  <dcterms:created xsi:type="dcterms:W3CDTF">2015-04-15T04:13:29Z</dcterms:created>
  <dcterms:modified xsi:type="dcterms:W3CDTF">2015-09-21T03:53:38Z</dcterms:modified>
</cp:coreProperties>
</file>